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sldIdLst>
    <p:sldId id="256" r:id="rId4"/>
    <p:sldId id="257" r:id="rId5"/>
    <p:sldId id="258" r:id="rId6"/>
    <p:sldId id="277" r:id="rId7"/>
    <p:sldId id="260" r:id="rId8"/>
    <p:sldId id="261" r:id="rId9"/>
    <p:sldId id="262" r:id="rId10"/>
    <p:sldId id="325" r:id="rId11"/>
    <p:sldId id="263" r:id="rId12"/>
    <p:sldId id="264" r:id="rId13"/>
    <p:sldId id="265" r:id="rId14"/>
    <p:sldId id="266"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96" r:id="rId49"/>
    <p:sldId id="386" r:id="rId50"/>
    <p:sldId id="387" r:id="rId51"/>
    <p:sldId id="388" r:id="rId52"/>
    <p:sldId id="389" r:id="rId53"/>
    <p:sldId id="390" r:id="rId54"/>
    <p:sldId id="391" r:id="rId55"/>
    <p:sldId id="392" r:id="rId56"/>
    <p:sldId id="393" r:id="rId57"/>
    <p:sldId id="394" r:id="rId58"/>
    <p:sldId id="395" r:id="rId59"/>
    <p:sldId id="397" r:id="rId60"/>
    <p:sldId id="398" r:id="rId61"/>
    <p:sldId id="399" r:id="rId62"/>
    <p:sldId id="400" r:id="rId63"/>
    <p:sldId id="401" r:id="rId64"/>
    <p:sldId id="402" r:id="rId65"/>
    <p:sldId id="403" r:id="rId66"/>
    <p:sldId id="404" r:id="rId67"/>
    <p:sldId id="405" r:id="rId68"/>
    <p:sldId id="40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Lst>
  <p:sldSz cx="12192000" cy="6858000"/>
  <p:notesSz cx="6858000" cy="9144000"/>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entury Gothic"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轶洋 杨" initials="轶"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p:restoredTop sz="94660"/>
  </p:normalViewPr>
  <p:slideViewPr>
    <p:cSldViewPr snapToGrid="0" showGuides="1">
      <p:cViewPr varScale="1">
        <p:scale>
          <a:sx n="86" d="100"/>
          <a:sy n="86" d="100"/>
        </p:scale>
        <p:origin x="5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13T17:34:37.348" idx="1">
    <p:pos x="10" y="10"/>
    <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24.wmf"/><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12.wmf"/><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6"/>
          <p:cNvGrpSpPr/>
          <p:nvPr/>
        </p:nvGrpSpPr>
        <p:grpSpPr>
          <a:xfrm>
            <a:off x="0" y="0"/>
            <a:ext cx="12192000" cy="6858000"/>
            <a:chOff x="0" y="0"/>
            <a:chExt cx="12192000" cy="6858000"/>
          </a:xfrm>
        </p:grpSpPr>
        <p:sp>
          <p:nvSpPr>
            <p:cNvPr id="20"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60"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23" name="Rectangle 1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noProof="1"/>
              <a:t>单击此处编辑母版标题样式</a:t>
            </a:r>
            <a:endParaRPr lang="en-US" noProof="1"/>
          </a:p>
        </p:txBody>
      </p:sp>
      <p:sp>
        <p:nvSpPr>
          <p:cNvPr id="3" name="Subtitle 2"/>
          <p:cNvSpPr>
            <a:spLocks noGrp="1"/>
          </p:cNvSpPr>
          <p:nvPr>
            <p:ph type="subTitle" idx="1"/>
          </p:nvPr>
        </p:nvSpPr>
        <p:spPr bwMode="gray">
          <a:xfrm>
            <a:off x="1154955" y="4777380"/>
            <a:ext cx="8825658"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
        <p:nvSpPr>
          <p:cNvPr id="24" name="Date Placeholder 3"/>
          <p:cNvSpPr>
            <a:spLocks noGrp="1"/>
          </p:cNvSpPr>
          <p:nvPr>
            <p:ph type="dt" sz="half" idx="2"/>
          </p:nvPr>
        </p:nvSpPr>
        <p:spPr bwMode="gray">
          <a:xfrm rot="5400000">
            <a:off x="10158413" y="1792288"/>
            <a:ext cx="990600" cy="304800"/>
          </a:xfrm>
          <a:prstGeom prst="rect">
            <a:avLst/>
          </a:prstGeom>
        </p:spPr>
        <p:txBody>
          <a:bodyPr vert="horz" wrap="square" lIns="91440" tIns="45720" rIns="91440" bIns="45720" numCol="1" anchor="t" anchorCtr="0" compatLnSpc="1"/>
          <a:lstStyle>
            <a:lvl1pPr algn="l">
              <a:defRPr b="0">
                <a:solidFill>
                  <a:srgbClr val="FFFFFF"/>
                </a:solidFill>
              </a:defRPr>
            </a:lvl1pPr>
          </a:lstStyle>
          <a:p>
            <a:pPr marL="0" marR="0" lvl="0" indent="0" algn="l" defTabSz="457200" rtl="0" eaLnBrk="1" fontAlgn="base" latinLnBrk="0" hangingPunct="1">
              <a:lnSpc>
                <a:spcPct val="100000"/>
              </a:lnSpc>
              <a:spcBef>
                <a:spcPct val="0"/>
              </a:spcBef>
              <a:spcAft>
                <a:spcPct val="0"/>
              </a:spcAft>
              <a:buClrTx/>
              <a:buSzTx/>
              <a:buFontTx/>
              <a:buNone/>
              <a:defRPr/>
            </a:pPr>
            <a:fld id="{55FCAF69-49D8-41F1-AC08-C8F9F0AAE5C1}" type="datetimeFigureOut">
              <a:rPr kumimoji="0" lang="en-US" altLang="zh-CN" sz="1000" b="0" i="0" u="none" strike="noStrike" kern="1200" cap="none" spc="0" normalizeH="0" baseline="0" noProof="0">
                <a:ln>
                  <a:noFill/>
                </a:ln>
                <a:solidFill>
                  <a:srgbClr val="FFFFFF"/>
                </a:solidFill>
                <a:effectLst/>
                <a:uLnTx/>
                <a:uFillTx/>
                <a:latin typeface="Century Gothic" pitchFamily="34" charset="0"/>
                <a:ea typeface="+mn-ea"/>
                <a:cs typeface="+mn-cs"/>
              </a:rPr>
            </a:fld>
            <a:endParaRPr kumimoji="0" lang="en-US" altLang="zh-CN" sz="1000" b="0" i="0" u="none" strike="noStrike" kern="1200" cap="none" spc="0" normalizeH="0" baseline="0" noProof="0">
              <a:ln>
                <a:noFill/>
              </a:ln>
              <a:solidFill>
                <a:srgbClr val="FFFFFF"/>
              </a:solidFill>
              <a:effectLst/>
              <a:uLnTx/>
              <a:uFillTx/>
              <a:latin typeface="Century Gothic" pitchFamily="34" charset="0"/>
              <a:ea typeface="+mn-ea"/>
              <a:cs typeface="+mn-cs"/>
            </a:endParaRPr>
          </a:p>
        </p:txBody>
      </p:sp>
      <p:sp>
        <p:nvSpPr>
          <p:cNvPr id="25" name="Footer Placeholder 4"/>
          <p:cNvSpPr>
            <a:spLocks noGrp="1"/>
          </p:cNvSpPr>
          <p:nvPr>
            <p:ph type="ftr" sz="quarter" idx="3"/>
          </p:nvPr>
        </p:nvSpPr>
        <p:spPr bwMode="gray">
          <a:xfrm rot="5400000">
            <a:off x="8952706" y="3228181"/>
            <a:ext cx="3859213" cy="304800"/>
          </a:xfrm>
          <a:prstGeom prst="rect">
            <a:avLst/>
          </a:prstGeom>
        </p:spPr>
        <p:txBody>
          <a:bodyPr vert="horz" wrap="square" lIns="91440" tIns="45720" rIns="91440" bIns="45720" numCol="1" anchor="ctr" anchorCtr="0" compatLnSpc="1"/>
          <a:p>
            <a:pPr eaLnBrk="1" hangingPunct="1">
              <a:buNone/>
            </a:pPr>
            <a:r>
              <a:rPr lang="en-US" altLang="zh-CN" dirty="0">
                <a:solidFill>
                  <a:srgbClr val="FFFFFF"/>
                </a:solidFill>
                <a:ea typeface="宋体" panose="02010600030101010101" pitchFamily="2" charset="-122"/>
              </a:rPr>
              <a:t>
              </a:t>
            </a:r>
            <a:endParaRPr lang="en-US" altLang="zh-CN" dirty="0">
              <a:solidFill>
                <a:srgbClr val="FFFFFF"/>
              </a:solidFill>
              <a:ea typeface="宋体" panose="02010600030101010101" pitchFamily="2" charset="-122"/>
            </a:endParaRPr>
          </a:p>
        </p:txBody>
      </p:sp>
      <p:sp>
        <p:nvSpPr>
          <p:cNvPr id="2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04C8F274-BFC2-4DF1-944A-CF403456B027}"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bg>
      <p:bgPr>
        <a:solidFill>
          <a:schemeClr val="bg1"/>
        </a:solidFill>
        <a:effectLst/>
      </p:bgPr>
    </p:bg>
    <p:spTree>
      <p:nvGrpSpPr>
        <p:cNvPr id="1" name=""/>
        <p:cNvGrpSpPr/>
        <p:nvPr/>
      </p:nvGrpSpPr>
      <p:grpSpPr>
        <a:xfrm>
          <a:off x="0" y="0"/>
          <a:ext cx="0" cy="0"/>
          <a:chOff x="0" y="0"/>
          <a:chExt cx="0" cy="0"/>
        </a:xfrm>
      </p:grpSpPr>
      <p:grpSp>
        <p:nvGrpSpPr>
          <p:cNvPr id="7172" name="Group 8"/>
          <p:cNvGrpSpPr/>
          <p:nvPr/>
        </p:nvGrpSpPr>
        <p:grpSpPr>
          <a:xfrm>
            <a:off x="0" y="0"/>
            <a:ext cx="12192000" cy="6858000"/>
            <a:chOff x="0" y="0"/>
            <a:chExt cx="12192000" cy="6858000"/>
          </a:xfrm>
        </p:grpSpPr>
        <p:sp>
          <p:nvSpPr>
            <p:cNvPr id="20"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197" name="Freeform 5"/>
            <p:cNvSpPr/>
            <p:nvPr/>
          </p:nvSpPr>
          <p:spPr>
            <a:xfrm rot="10371525">
              <a:off x="263767" y="4438254"/>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7198" name="Freeform 5"/>
            <p:cNvSpPr/>
            <p:nvPr/>
          </p:nvSpPr>
          <p:spPr>
            <a:xfrm rot="10800000">
              <a:off x="459506" y="321130"/>
              <a:ext cx="11277600" cy="4533900"/>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alpha val="100000"/>
              </a:schemeClr>
            </a:solidFill>
            <a:ln w="9525">
              <a:noFill/>
            </a:ln>
          </p:spPr>
          <p:txBody>
            <a:bodyPr/>
            <a:p>
              <a:endParaRPr lang="zh-CN" altLang="en-US"/>
            </a:p>
          </p:txBody>
        </p:sp>
        <p:sp>
          <p:nvSpPr>
            <p:cNvPr id="7199"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1"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16ED8A10-DAB1-481B-B384-C8FEA205B8D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02441B3F-5BC2-4048-B089-5AF30A9244FF}"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标题和描述">
    <p:bg>
      <p:bgPr>
        <a:solidFill>
          <a:schemeClr val="bg1"/>
        </a:solidFill>
        <a:effectLst/>
      </p:bgPr>
    </p:bg>
    <p:spTree>
      <p:nvGrpSpPr>
        <p:cNvPr id="1" name=""/>
        <p:cNvGrpSpPr/>
        <p:nvPr/>
      </p:nvGrpSpPr>
      <p:grpSpPr>
        <a:xfrm>
          <a:off x="0" y="0"/>
          <a:ext cx="0" cy="0"/>
          <a:chOff x="0" y="0"/>
          <a:chExt cx="0" cy="0"/>
        </a:xfrm>
      </p:grpSpPr>
      <p:grpSp>
        <p:nvGrpSpPr>
          <p:cNvPr id="8194" name="Group 6"/>
          <p:cNvGrpSpPr/>
          <p:nvPr/>
        </p:nvGrpSpPr>
        <p:grpSpPr>
          <a:xfrm>
            <a:off x="0" y="0"/>
            <a:ext cx="12192000" cy="6858000"/>
            <a:chOff x="0" y="0"/>
            <a:chExt cx="12192000" cy="6858000"/>
          </a:xfrm>
        </p:grpSpPr>
        <p:sp>
          <p:nvSpPr>
            <p:cNvPr id="20"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19" name="Freeform 5"/>
            <p:cNvSpPr/>
            <p:nvPr/>
          </p:nvSpPr>
          <p:spPr>
            <a:xfrm rot="-589932">
              <a:off x="8490951" y="2714874"/>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8220" name="Freeform 5"/>
            <p:cNvSpPr/>
            <p:nvPr/>
          </p:nvSpPr>
          <p:spPr>
            <a:xfrm>
              <a:off x="455612" y="2801319"/>
              <a:ext cx="11277600" cy="3602637"/>
            </a:xfrm>
            <a:custGeom>
              <a:avLst/>
              <a:gdLst/>
              <a:ahLst/>
              <a:cxnLst>
                <a:cxn ang="0">
                  <a:pos x="0" y="0"/>
                </a:cxn>
                <a:cxn ang="0">
                  <a:pos x="0" y="2147483646"/>
                </a:cxn>
                <a:cxn ang="0">
                  <a:pos x="2147483646" y="2147483646"/>
                </a:cxn>
                <a:cxn ang="0">
                  <a:pos x="2147483646" y="372890158"/>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957160434"/>
                </a:cxn>
                <a:cxn ang="0">
                  <a:pos x="0" y="0"/>
                </a:cxn>
              </a:cxnLst>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alpha val="100000"/>
              </a:schemeClr>
            </a:solidFill>
            <a:ln w="9525">
              <a:noFill/>
            </a:ln>
          </p:spPr>
          <p:txBody>
            <a:bodyPr/>
            <a:p>
              <a:endParaRPr lang="zh-CN" altLang="en-US"/>
            </a:p>
          </p:txBody>
        </p:sp>
        <p:sp>
          <p:nvSpPr>
            <p:cNvPr id="8221"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2"/>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noProof="1"/>
              <a:t>单击此处编辑母版标题样式</a:t>
            </a:r>
            <a:endParaRPr lang="en-US" noProof="1"/>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1"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87B4FFBF-A306-44F0-A9D1-1D4E8450411C}"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CE51B7DB-F71C-4A15-A8DB-BB79EA9DD419}"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带描述的引言">
    <p:bg>
      <p:bgPr>
        <a:solidFill>
          <a:schemeClr val="bg1"/>
        </a:solidFill>
        <a:effectLst/>
      </p:bgPr>
    </p:bg>
    <p:spTree>
      <p:nvGrpSpPr>
        <p:cNvPr id="1" name=""/>
        <p:cNvGrpSpPr/>
        <p:nvPr/>
      </p:nvGrpSpPr>
      <p:grpSpPr>
        <a:xfrm>
          <a:off x="0" y="0"/>
          <a:ext cx="0" cy="0"/>
          <a:chOff x="0" y="0"/>
          <a:chExt cx="0" cy="0"/>
        </a:xfrm>
      </p:grpSpPr>
      <p:grpSp>
        <p:nvGrpSpPr>
          <p:cNvPr id="9218" name="Group 2"/>
          <p:cNvGrpSpPr/>
          <p:nvPr/>
        </p:nvGrpSpPr>
        <p:grpSpPr>
          <a:xfrm>
            <a:off x="0" y="0"/>
            <a:ext cx="12192000" cy="6858000"/>
            <a:chOff x="0" y="0"/>
            <a:chExt cx="12192000" cy="6858000"/>
          </a:xfrm>
        </p:grpSpPr>
        <p:sp>
          <p:nvSpPr>
            <p:cNvPr id="20"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245" name="Freeform 5"/>
            <p:cNvSpPr/>
            <p:nvPr/>
          </p:nvSpPr>
          <p:spPr>
            <a:xfrm rot="-589932">
              <a:off x="8490951" y="4185117"/>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9246" name="Freeform 5"/>
            <p:cNvSpPr/>
            <p:nvPr/>
          </p:nvSpPr>
          <p:spPr>
            <a:xfrm>
              <a:off x="455612" y="4241801"/>
              <a:ext cx="11277600" cy="2337161"/>
            </a:xfrm>
            <a:custGeom>
              <a:avLst/>
              <a:gdLst/>
              <a:ahLst/>
              <a:cxnLst>
                <a:cxn ang="0">
                  <a:pos x="0" y="0"/>
                </a:cxn>
                <a:cxn ang="0">
                  <a:pos x="0" y="2147483646"/>
                </a:cxn>
                <a:cxn ang="0">
                  <a:pos x="2147483646" y="2147483646"/>
                </a:cxn>
                <a:cxn ang="0">
                  <a:pos x="2147483646" y="174538307"/>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872691243"/>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9247"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TextBox 15"/>
          <p:cNvSpPr txBox="1">
            <a:spLocks noChangeArrowheads="1"/>
          </p:cNvSpPr>
          <p:nvPr/>
        </p:nvSpPr>
        <p:spPr bwMode="gray">
          <a:xfrm>
            <a:off x="881063" y="608013"/>
            <a:ext cx="801688" cy="1568450"/>
          </a:xfrm>
          <a:prstGeom prst="rect">
            <a:avLst/>
          </a:prstGeom>
          <a:noFill/>
          <a:ln>
            <a:noFill/>
          </a:ln>
        </p:spPr>
        <p:txBody>
          <a:bodyPr>
            <a:spAutoFit/>
          </a:bodyPr>
          <a:lstStyle>
            <a:lvl1pPr>
              <a:defRPr>
                <a:solidFill>
                  <a:schemeClr val="tx1"/>
                </a:solidFill>
                <a:latin typeface="Century Gothic" pitchFamily="34" charset="0"/>
              </a:defRPr>
            </a:lvl1pPr>
            <a:lvl2pPr marL="742950" indent="-285750">
              <a:defRPr>
                <a:solidFill>
                  <a:schemeClr val="tx1"/>
                </a:solidFill>
                <a:latin typeface="Century Gothic" pitchFamily="34" charset="0"/>
              </a:defRPr>
            </a:lvl2pPr>
            <a:lvl3pPr marL="1143000" indent="-228600">
              <a:defRPr>
                <a:solidFill>
                  <a:schemeClr val="tx1"/>
                </a:solidFill>
                <a:latin typeface="Century Gothic" pitchFamily="34" charset="0"/>
              </a:defRPr>
            </a:lvl3pPr>
            <a:lvl4pPr marL="1600200" indent="-228600">
              <a:defRPr>
                <a:solidFill>
                  <a:schemeClr val="tx1"/>
                </a:solidFill>
                <a:latin typeface="Century Gothic" pitchFamily="34" charset="0"/>
              </a:defRPr>
            </a:lvl4pPr>
            <a:lvl5pPr marL="2057400" indent="-228600">
              <a:defRPr>
                <a:solidFill>
                  <a:schemeClr val="tx1"/>
                </a:solidFill>
                <a:latin typeface="Century Gothic" pitchFamily="34" charset="0"/>
              </a:defRPr>
            </a:lvl5pPr>
            <a:lvl6pPr marL="2514600" indent="-228600" defTabSz="457200" fontAlgn="base">
              <a:spcBef>
                <a:spcPct val="0"/>
              </a:spcBef>
              <a:spcAft>
                <a:spcPct val="0"/>
              </a:spcAft>
              <a:defRPr>
                <a:solidFill>
                  <a:schemeClr val="tx1"/>
                </a:solidFill>
                <a:latin typeface="Century Gothic" pitchFamily="34" charset="0"/>
              </a:defRPr>
            </a:lvl6pPr>
            <a:lvl7pPr marL="2971800" indent="-228600" defTabSz="457200" fontAlgn="base">
              <a:spcBef>
                <a:spcPct val="0"/>
              </a:spcBef>
              <a:spcAft>
                <a:spcPct val="0"/>
              </a:spcAft>
              <a:defRPr>
                <a:solidFill>
                  <a:schemeClr val="tx1"/>
                </a:solidFill>
                <a:latin typeface="Century Gothic" pitchFamily="34" charset="0"/>
              </a:defRPr>
            </a:lvl7pPr>
            <a:lvl8pPr marL="3429000" indent="-228600" defTabSz="457200" fontAlgn="base">
              <a:spcBef>
                <a:spcPct val="0"/>
              </a:spcBef>
              <a:spcAft>
                <a:spcPct val="0"/>
              </a:spcAft>
              <a:defRPr>
                <a:solidFill>
                  <a:schemeClr val="tx1"/>
                </a:solidFill>
                <a:latin typeface="Century Gothic" pitchFamily="34" charset="0"/>
              </a:defRPr>
            </a:lvl8pPr>
            <a:lvl9pPr marL="3886200" indent="-228600" defTabSz="457200" fontAlgn="base">
              <a:spcBef>
                <a:spcPct val="0"/>
              </a:spcBef>
              <a:spcAft>
                <a:spcPct val="0"/>
              </a:spcAft>
              <a:defRPr>
                <a:solidFill>
                  <a:schemeClr val="tx1"/>
                </a:solidFill>
                <a:latin typeface="Century Gothic"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defRPr/>
            </a:pPr>
            <a:r>
              <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rPr>
              <a:t>“</a:t>
            </a:r>
            <a:endPar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endParaRPr>
          </a:p>
        </p:txBody>
      </p:sp>
      <p:sp>
        <p:nvSpPr>
          <p:cNvPr id="31" name="TextBox 12"/>
          <p:cNvSpPr txBox="1">
            <a:spLocks noChangeArrowheads="1"/>
          </p:cNvSpPr>
          <p:nvPr/>
        </p:nvSpPr>
        <p:spPr bwMode="gray">
          <a:xfrm>
            <a:off x="9883775" y="2613025"/>
            <a:ext cx="654050" cy="1570038"/>
          </a:xfrm>
          <a:prstGeom prst="rect">
            <a:avLst/>
          </a:prstGeom>
          <a:noFill/>
          <a:ln>
            <a:noFill/>
          </a:ln>
        </p:spPr>
        <p:txBody>
          <a:bodyPr>
            <a:spAutoFit/>
          </a:bodyPr>
          <a:lstStyle>
            <a:lvl1pPr>
              <a:defRPr>
                <a:solidFill>
                  <a:schemeClr val="tx1"/>
                </a:solidFill>
                <a:latin typeface="Century Gothic" pitchFamily="34" charset="0"/>
              </a:defRPr>
            </a:lvl1pPr>
            <a:lvl2pPr marL="742950" indent="-285750">
              <a:defRPr>
                <a:solidFill>
                  <a:schemeClr val="tx1"/>
                </a:solidFill>
                <a:latin typeface="Century Gothic" pitchFamily="34" charset="0"/>
              </a:defRPr>
            </a:lvl2pPr>
            <a:lvl3pPr marL="1143000" indent="-228600">
              <a:defRPr>
                <a:solidFill>
                  <a:schemeClr val="tx1"/>
                </a:solidFill>
                <a:latin typeface="Century Gothic" pitchFamily="34" charset="0"/>
              </a:defRPr>
            </a:lvl3pPr>
            <a:lvl4pPr marL="1600200" indent="-228600">
              <a:defRPr>
                <a:solidFill>
                  <a:schemeClr val="tx1"/>
                </a:solidFill>
                <a:latin typeface="Century Gothic" pitchFamily="34" charset="0"/>
              </a:defRPr>
            </a:lvl4pPr>
            <a:lvl5pPr marL="2057400" indent="-228600">
              <a:defRPr>
                <a:solidFill>
                  <a:schemeClr val="tx1"/>
                </a:solidFill>
                <a:latin typeface="Century Gothic" pitchFamily="34" charset="0"/>
              </a:defRPr>
            </a:lvl5pPr>
            <a:lvl6pPr marL="2514600" indent="-228600" defTabSz="457200" fontAlgn="base">
              <a:spcBef>
                <a:spcPct val="0"/>
              </a:spcBef>
              <a:spcAft>
                <a:spcPct val="0"/>
              </a:spcAft>
              <a:defRPr>
                <a:solidFill>
                  <a:schemeClr val="tx1"/>
                </a:solidFill>
                <a:latin typeface="Century Gothic" pitchFamily="34" charset="0"/>
              </a:defRPr>
            </a:lvl6pPr>
            <a:lvl7pPr marL="2971800" indent="-228600" defTabSz="457200" fontAlgn="base">
              <a:spcBef>
                <a:spcPct val="0"/>
              </a:spcBef>
              <a:spcAft>
                <a:spcPct val="0"/>
              </a:spcAft>
              <a:defRPr>
                <a:solidFill>
                  <a:schemeClr val="tx1"/>
                </a:solidFill>
                <a:latin typeface="Century Gothic" pitchFamily="34" charset="0"/>
              </a:defRPr>
            </a:lvl7pPr>
            <a:lvl8pPr marL="3429000" indent="-228600" defTabSz="457200" fontAlgn="base">
              <a:spcBef>
                <a:spcPct val="0"/>
              </a:spcBef>
              <a:spcAft>
                <a:spcPct val="0"/>
              </a:spcAft>
              <a:defRPr>
                <a:solidFill>
                  <a:schemeClr val="tx1"/>
                </a:solidFill>
                <a:latin typeface="Century Gothic" pitchFamily="34" charset="0"/>
              </a:defRPr>
            </a:lvl8pPr>
            <a:lvl9pPr marL="3886200" indent="-228600" defTabSz="457200" fontAlgn="base">
              <a:spcBef>
                <a:spcPct val="0"/>
              </a:spcBef>
              <a:spcAft>
                <a:spcPct val="0"/>
              </a:spcAft>
              <a:defRPr>
                <a:solidFill>
                  <a:schemeClr val="tx1"/>
                </a:solidFill>
                <a:latin typeface="Century Gothic"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defRPr/>
            </a:pPr>
            <a:r>
              <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rPr>
              <a:t>”</a:t>
            </a:r>
            <a:endPar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endParaRPr>
          </a:p>
        </p:txBody>
      </p:sp>
      <p:sp>
        <p:nvSpPr>
          <p:cNvPr id="32" name="Rectangle 18"/>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noProof="1"/>
              <a:t>单击此处编辑母版标题样式</a:t>
            </a:r>
            <a:endParaRPr lang="en-US" noProof="1"/>
          </a:p>
        </p:txBody>
      </p:sp>
      <p:sp>
        <p:nvSpPr>
          <p:cNvPr id="14" name="Text Placeholder 3"/>
          <p:cNvSpPr>
            <a:spLocks noGrp="1"/>
          </p:cNvSpPr>
          <p:nvPr>
            <p:ph type="body" sz="half" idx="13"/>
          </p:nvPr>
        </p:nvSpPr>
        <p:spPr bwMode="gray">
          <a:xfrm>
            <a:off x="1945945" y="3678766"/>
            <a:ext cx="7731219" cy="342174"/>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3"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86DF4D80-17DA-4071-8F2C-ED2882B4F46B}"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4"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5"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FAFCA970-7A03-40AC-8C6B-01B65CB1FF2A}"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名片">
    <p:bg>
      <p:bgPr>
        <a:solidFill>
          <a:schemeClr val="bg1"/>
        </a:solidFill>
        <a:effectLst/>
      </p:bgPr>
    </p:bg>
    <p:spTree>
      <p:nvGrpSpPr>
        <p:cNvPr id="1" name=""/>
        <p:cNvGrpSpPr/>
        <p:nvPr/>
      </p:nvGrpSpPr>
      <p:grpSpPr>
        <a:xfrm>
          <a:off x="0" y="0"/>
          <a:ext cx="0" cy="0"/>
          <a:chOff x="0" y="0"/>
          <a:chExt cx="0" cy="0"/>
        </a:xfrm>
      </p:grpSpPr>
      <p:grpSp>
        <p:nvGrpSpPr>
          <p:cNvPr id="10242" name="Group 8"/>
          <p:cNvGrpSpPr/>
          <p:nvPr/>
        </p:nvGrpSpPr>
        <p:grpSpPr>
          <a:xfrm>
            <a:off x="0" y="0"/>
            <a:ext cx="12192000" cy="6858000"/>
            <a:chOff x="0" y="0"/>
            <a:chExt cx="12192000" cy="6858000"/>
          </a:xfrm>
        </p:grpSpPr>
        <p:sp>
          <p:nvSpPr>
            <p:cNvPr id="20"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67" name="Freeform 5"/>
            <p:cNvSpPr/>
            <p:nvPr/>
          </p:nvSpPr>
          <p:spPr>
            <a:xfrm rot="-589932">
              <a:off x="8490951" y="4193583"/>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0268" name="Freeform 5"/>
            <p:cNvSpPr/>
            <p:nvPr/>
          </p:nvSpPr>
          <p:spPr>
            <a:xfrm>
              <a:off x="455612" y="4241801"/>
              <a:ext cx="11277600" cy="2337161"/>
            </a:xfrm>
            <a:custGeom>
              <a:avLst/>
              <a:gdLst/>
              <a:ahLst/>
              <a:cxnLst>
                <a:cxn ang="0">
                  <a:pos x="0" y="0"/>
                </a:cxn>
                <a:cxn ang="0">
                  <a:pos x="0" y="2147483646"/>
                </a:cxn>
                <a:cxn ang="0">
                  <a:pos x="2147483646" y="2147483646"/>
                </a:cxn>
                <a:cxn ang="0">
                  <a:pos x="2147483646" y="174538307"/>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872691243"/>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10269"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3"/>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5024967"/>
            <a:ext cx="8825659" cy="860400"/>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31"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F08B59B7-5179-4C61-9CAD-77ABF83FA28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1ACD8557-1AAE-4564-BB94-F7F3C77A19A4}"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bg>
      <p:bgPr>
        <a:solidFill>
          <a:schemeClr val="bg1"/>
        </a:solidFill>
        <a:effectLst/>
      </p:bgPr>
    </p:bg>
    <p:spTree>
      <p:nvGrpSpPr>
        <p:cNvPr id="1" name=""/>
        <p:cNvGrpSpPr/>
        <p:nvPr/>
      </p:nvGrpSpPr>
      <p:grpSpPr>
        <a:xfrm>
          <a:off x="0" y="0"/>
          <a:ext cx="0" cy="0"/>
          <a:chOff x="0" y="0"/>
          <a:chExt cx="0" cy="0"/>
        </a:xfrm>
      </p:grpSpPr>
      <p:cxnSp>
        <p:nvCxnSpPr>
          <p:cNvPr id="4" name="Straight Connector 16"/>
          <p:cNvCxnSpPr/>
          <p:nvPr/>
        </p:nvCxnSpPr>
        <p:spPr>
          <a:xfrm>
            <a:off x="4403725"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17"/>
          <p:cNvCxnSpPr/>
          <p:nvPr/>
        </p:nvCxnSpPr>
        <p:spPr>
          <a:xfrm>
            <a:off x="77724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6" name="Text Placeholder 3"/>
          <p:cNvSpPr>
            <a:spLocks noGrp="1"/>
          </p:cNvSpPr>
          <p:nvPr>
            <p:ph type="body" sz="half" idx="15"/>
          </p:nvPr>
        </p:nvSpPr>
        <p:spPr>
          <a:xfrm>
            <a:off x="1154953" y="3179764"/>
            <a:ext cx="314187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9" name="Text Placeholder 3"/>
          <p:cNvSpPr>
            <a:spLocks noGrp="1"/>
          </p:cNvSpPr>
          <p:nvPr>
            <p:ph type="body" sz="half" idx="16"/>
          </p:nvPr>
        </p:nvSpPr>
        <p:spPr>
          <a:xfrm>
            <a:off x="4512721" y="3179763"/>
            <a:ext cx="314700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0" name="Text Placeholder 3"/>
          <p:cNvSpPr>
            <a:spLocks noGrp="1"/>
          </p:cNvSpPr>
          <p:nvPr>
            <p:ph type="body" sz="half" idx="17"/>
          </p:nvPr>
        </p:nvSpPr>
        <p:spPr>
          <a:xfrm>
            <a:off x="7888329" y="3179762"/>
            <a:ext cx="3145536"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22"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BAC1BC97-EA09-40C8-AA0C-66C1A7E936A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3" name="Footer Placeholder 7"/>
          <p:cNvSpPr>
            <a:spLocks noGrp="1"/>
          </p:cNvSpPr>
          <p:nvPr>
            <p:ph type="ftr" sz="quarter" idx="2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4"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25108648-498A-4329-A195-B403B1347577}"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bg>
      <p:bgPr>
        <a:solidFill>
          <a:schemeClr val="bg1"/>
        </a:solidFill>
        <a:effectLst/>
      </p:bgPr>
    </p:bg>
    <p:spTree>
      <p:nvGrpSpPr>
        <p:cNvPr id="1" name=""/>
        <p:cNvGrpSpPr/>
        <p:nvPr/>
      </p:nvGrpSpPr>
      <p:grpSpPr>
        <a:xfrm>
          <a:off x="0" y="0"/>
          <a:ext cx="0" cy="0"/>
          <a:chOff x="0" y="0"/>
          <a:chExt cx="0" cy="0"/>
        </a:xfrm>
      </p:grpSpPr>
      <p:cxnSp>
        <p:nvCxnSpPr>
          <p:cNvPr id="4" name="Straight Connector 42"/>
          <p:cNvCxnSpPr/>
          <p:nvPr/>
        </p:nvCxnSpPr>
        <p:spPr>
          <a:xfrm>
            <a:off x="4405313"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43"/>
          <p:cNvCxnSpPr/>
          <p:nvPr/>
        </p:nvCxnSpPr>
        <p:spPr>
          <a:xfrm>
            <a:off x="77978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2" name="Text Placeholder 3"/>
          <p:cNvSpPr>
            <a:spLocks noGrp="1"/>
          </p:cNvSpPr>
          <p:nvPr>
            <p:ph type="body" sz="half" idx="18"/>
          </p:nvPr>
        </p:nvSpPr>
        <p:spPr>
          <a:xfrm>
            <a:off x="1154954" y="5109106"/>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3" name="Text Placeholder 3"/>
          <p:cNvSpPr>
            <a:spLocks noGrp="1"/>
          </p:cNvSpPr>
          <p:nvPr>
            <p:ph type="body" sz="half" idx="19"/>
          </p:nvPr>
        </p:nvSpPr>
        <p:spPr>
          <a:xfrm>
            <a:off x="4570172" y="5109105"/>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4" name="Text Placeholder 3"/>
          <p:cNvSpPr>
            <a:spLocks noGrp="1"/>
          </p:cNvSpPr>
          <p:nvPr>
            <p:ph type="body" sz="half" idx="20"/>
          </p:nvPr>
        </p:nvSpPr>
        <p:spPr>
          <a:xfrm>
            <a:off x="7982775" y="5109104"/>
            <a:ext cx="3051096"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6"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51C4D789-D217-4E0D-A111-67598A2F1016}"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7" name="Footer Placeholder 7"/>
          <p:cNvSpPr>
            <a:spLocks noGrp="1"/>
          </p:cNvSpPr>
          <p:nvPr>
            <p:ph type="ftr" sz="quarter" idx="23"/>
          </p:nvPr>
        </p:nvSpPr>
        <p:spPr>
          <a:xfrm>
            <a:off x="560388" y="6391275"/>
            <a:ext cx="36449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8"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6267FFD6-3722-419A-8B28-319C1B6170FC}"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154954" y="2603500"/>
            <a:ext cx="8825659" cy="34163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9" name="Date Placeholder 3"/>
          <p:cNvSpPr>
            <a:spLocks noGrp="1"/>
          </p:cNvSpPr>
          <p:nvPr>
            <p:ph type="dt" sz="half" idx="2"/>
          </p:nvPr>
        </p:nvSpPr>
        <p:spPr>
          <a:xfrm>
            <a:off x="10694988"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3AC3A9E0-FFD3-4452-BC33-5D69BE5104D6}"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0"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2"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C948292A-1C0E-46F1-B0C8-349CB9350372}"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chemeClr val="bg1"/>
        </a:solidFill>
        <a:effectLst/>
      </p:bgPr>
    </p:bg>
    <p:spTree>
      <p:nvGrpSpPr>
        <p:cNvPr id="1" name=""/>
        <p:cNvGrpSpPr/>
        <p:nvPr/>
      </p:nvGrpSpPr>
      <p:grpSpPr>
        <a:xfrm>
          <a:off x="0" y="0"/>
          <a:ext cx="0" cy="0"/>
          <a:chOff x="0" y="0"/>
          <a:chExt cx="0" cy="0"/>
        </a:xfrm>
      </p:grpSpPr>
      <p:grpSp>
        <p:nvGrpSpPr>
          <p:cNvPr id="14338" name="Group 8"/>
          <p:cNvGrpSpPr/>
          <p:nvPr/>
        </p:nvGrpSpPr>
        <p:grpSpPr>
          <a:xfrm>
            <a:off x="0" y="0"/>
            <a:ext cx="12192000" cy="6858000"/>
            <a:chOff x="0" y="0"/>
            <a:chExt cx="12192000" cy="6858000"/>
          </a:xfrm>
        </p:grpSpPr>
        <p:sp>
          <p:nvSpPr>
            <p:cNvPr id="20"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6"/>
            <p:cNvSpPr/>
            <p:nvPr/>
          </p:nvSpPr>
          <p:spPr bwMode="gray">
            <a:xfrm>
              <a:off x="414338" y="401638"/>
              <a:ext cx="65119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364" name="Freeform 5"/>
            <p:cNvSpPr/>
            <p:nvPr/>
          </p:nvSpPr>
          <p:spPr>
            <a:xfrm rot="5101749">
              <a:off x="6294737" y="4577735"/>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4365" name="Freeform 5"/>
            <p:cNvSpPr/>
            <p:nvPr/>
          </p:nvSpPr>
          <p:spPr>
            <a:xfrm rot="5400000">
              <a:off x="4449232"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14366"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3"/>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85235" y="1278467"/>
            <a:ext cx="1409965" cy="4748590"/>
          </a:xfrm>
        </p:spPr>
        <p:txBody>
          <a:bodyPr vert="eaVert" anchor="b"/>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32" name="Date Placeholder 3"/>
          <p:cNvSpPr>
            <a:spLocks noGrp="1"/>
          </p:cNvSpPr>
          <p:nvPr>
            <p:ph type="dt" sz="half" idx="2"/>
          </p:nvPr>
        </p:nvSpPr>
        <p:spPr>
          <a:xfrm>
            <a:off x="10653713" y="6391275"/>
            <a:ext cx="992188"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EBAEE4A3-CDE6-4D0B-A3F3-BD47E69EB13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712B2DBA-5566-4D52-87D0-AC46B87686B0}"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p:cSld name="Default">
    <p:spTree>
      <p:nvGrpSpPr>
        <p:cNvPr id="1" name=""/>
        <p:cNvGrpSpPr/>
        <p:nvPr/>
      </p:nvGrpSpPr>
      <p:grpSpPr>
        <a:xfrm>
          <a:off x="0" y="0"/>
          <a:ext cx="0" cy="0"/>
          <a:chOff x="0" y="0"/>
          <a:chExt cx="0" cy="0"/>
        </a:xfrm>
      </p:grpSpPr>
      <p:sp>
        <p:nvSpPr>
          <p:cNvPr id="63" name="Rectangle"/>
          <p:cNvSpPr/>
          <p:nvPr/>
        </p:nvSpPr>
        <p:spPr>
          <a:xfrm>
            <a:off x="10437811" y="-2"/>
            <a:ext cx="685802" cy="1143004"/>
          </a:xfrm>
          <a:prstGeom prst="rect">
            <a:avLst/>
          </a:prstGeom>
          <a:solidFill>
            <a:schemeClr val="accent1"/>
          </a:solidFill>
          <a:ln w="12700">
            <a:miter lim="400000"/>
          </a:ln>
          <a:effectLst>
            <a:outerShdw blurRad="38100" dist="25400" dir="5400000" rotWithShape="0">
              <a:srgbClr val="000000">
                <a:alpha val="44999"/>
              </a:srgbClr>
            </a:outerShdw>
          </a:effectLst>
        </p:spPr>
        <p:txBody>
          <a:bodyPr lIns="45718" tIns="45718" rIns="45718" bIns="45718"/>
          <a:lstStyle/>
          <a:p>
            <a:pPr>
              <a:defRPr>
                <a:latin typeface="Century Gothic"/>
                <a:ea typeface="Century Gothic"/>
                <a:cs typeface="Century Gothic"/>
                <a:sym typeface="Century Gothic"/>
              </a:defRPr>
            </a:pPr>
          </a:p>
        </p:txBody>
      </p:sp>
      <p:sp>
        <p:nvSpPr>
          <p:cNvPr id="6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6"/>
          <p:cNvGrpSpPr/>
          <p:nvPr/>
        </p:nvGrpSpPr>
        <p:grpSpPr>
          <a:xfrm>
            <a:off x="0" y="0"/>
            <a:ext cx="12192000" cy="6858000"/>
            <a:chOff x="0" y="0"/>
            <a:chExt cx="12192000" cy="6858000"/>
          </a:xfrm>
        </p:grpSpPr>
        <p:sp>
          <p:nvSpPr>
            <p:cNvPr id="20"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60"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23" name="Rectangle 1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noProof="1"/>
              <a:t>单击此处编辑母版标题样式</a:t>
            </a:r>
            <a:endParaRPr lang="en-US" noProof="1"/>
          </a:p>
        </p:txBody>
      </p:sp>
      <p:sp>
        <p:nvSpPr>
          <p:cNvPr id="3" name="Subtitle 2"/>
          <p:cNvSpPr>
            <a:spLocks noGrp="1"/>
          </p:cNvSpPr>
          <p:nvPr>
            <p:ph type="subTitle" idx="1"/>
          </p:nvPr>
        </p:nvSpPr>
        <p:spPr bwMode="gray">
          <a:xfrm>
            <a:off x="1154955" y="4777380"/>
            <a:ext cx="8825658"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en-US" noProof="1"/>
          </a:p>
        </p:txBody>
      </p:sp>
      <p:sp>
        <p:nvSpPr>
          <p:cNvPr id="24" name="Date Placeholder 3"/>
          <p:cNvSpPr>
            <a:spLocks noGrp="1"/>
          </p:cNvSpPr>
          <p:nvPr>
            <p:ph type="dt" sz="half" idx="2"/>
          </p:nvPr>
        </p:nvSpPr>
        <p:spPr bwMode="gray">
          <a:xfrm rot="5400000">
            <a:off x="10158413" y="1792288"/>
            <a:ext cx="990600" cy="304800"/>
          </a:xfrm>
          <a:prstGeom prst="rect">
            <a:avLst/>
          </a:prstGeom>
        </p:spPr>
        <p:txBody>
          <a:bodyPr vert="horz" wrap="square" lIns="91440" tIns="45720" rIns="91440" bIns="45720" numCol="1" anchor="t" anchorCtr="0" compatLnSpc="1"/>
          <a:lstStyle>
            <a:lvl1pPr algn="l">
              <a:defRPr b="0">
                <a:solidFill>
                  <a:srgbClr val="FFFFFF"/>
                </a:solidFill>
              </a:defRPr>
            </a:lvl1pPr>
          </a:lstStyle>
          <a:p>
            <a:pPr marL="0" marR="0" lvl="0" indent="0" algn="l" defTabSz="457200" rtl="0" eaLnBrk="1" fontAlgn="base" latinLnBrk="0" hangingPunct="1">
              <a:lnSpc>
                <a:spcPct val="100000"/>
              </a:lnSpc>
              <a:spcBef>
                <a:spcPct val="0"/>
              </a:spcBef>
              <a:spcAft>
                <a:spcPct val="0"/>
              </a:spcAft>
              <a:buClrTx/>
              <a:buSzTx/>
              <a:buFontTx/>
              <a:buNone/>
              <a:defRPr/>
            </a:pPr>
            <a:fld id="{55FCAF69-49D8-41F1-AC08-C8F9F0AAE5C1}" type="datetimeFigureOut">
              <a:rPr kumimoji="0" lang="en-US" altLang="zh-CN" sz="1000" b="0" i="0" u="none" strike="noStrike" kern="1200" cap="none" spc="0" normalizeH="0" baseline="0" noProof="0">
                <a:ln>
                  <a:noFill/>
                </a:ln>
                <a:solidFill>
                  <a:srgbClr val="FFFFFF"/>
                </a:solidFill>
                <a:effectLst/>
                <a:uLnTx/>
                <a:uFillTx/>
                <a:latin typeface="Century Gothic" pitchFamily="34" charset="0"/>
                <a:ea typeface="+mn-ea"/>
                <a:cs typeface="+mn-cs"/>
              </a:rPr>
            </a:fld>
            <a:endParaRPr kumimoji="0" lang="en-US" altLang="zh-CN" sz="1000" b="0" i="0" u="none" strike="noStrike" kern="1200" cap="none" spc="0" normalizeH="0" baseline="0" noProof="0">
              <a:ln>
                <a:noFill/>
              </a:ln>
              <a:solidFill>
                <a:srgbClr val="FFFFFF"/>
              </a:solidFill>
              <a:effectLst/>
              <a:uLnTx/>
              <a:uFillTx/>
              <a:latin typeface="Century Gothic" pitchFamily="34" charset="0"/>
              <a:ea typeface="+mn-ea"/>
              <a:cs typeface="+mn-cs"/>
            </a:endParaRPr>
          </a:p>
        </p:txBody>
      </p:sp>
      <p:sp>
        <p:nvSpPr>
          <p:cNvPr id="25" name="Footer Placeholder 4"/>
          <p:cNvSpPr>
            <a:spLocks noGrp="1"/>
          </p:cNvSpPr>
          <p:nvPr>
            <p:ph type="ftr" sz="quarter" idx="3"/>
          </p:nvPr>
        </p:nvSpPr>
        <p:spPr bwMode="gray">
          <a:xfrm rot="5400000">
            <a:off x="8952706" y="3228181"/>
            <a:ext cx="3859213" cy="304800"/>
          </a:xfrm>
          <a:prstGeom prst="rect">
            <a:avLst/>
          </a:prstGeom>
        </p:spPr>
        <p:txBody>
          <a:bodyPr vert="horz" wrap="square" lIns="91440" tIns="45720" rIns="91440" bIns="45720" numCol="1" anchor="ctr" anchorCtr="0" compatLnSpc="1"/>
          <a:p>
            <a:pPr eaLnBrk="1" hangingPunct="1">
              <a:buNone/>
            </a:pPr>
            <a:r>
              <a:rPr lang="en-US" altLang="zh-CN" dirty="0">
                <a:solidFill>
                  <a:srgbClr val="FFFFFF"/>
                </a:solidFill>
                <a:ea typeface="宋体" panose="02010600030101010101" pitchFamily="2" charset="-122"/>
              </a:rPr>
              <a:t>
              </a:t>
            </a:r>
            <a:endParaRPr lang="en-US" altLang="zh-CN" dirty="0">
              <a:solidFill>
                <a:srgbClr val="FFFFFF"/>
              </a:solidFill>
              <a:ea typeface="宋体" panose="02010600030101010101" pitchFamily="2" charset="-122"/>
            </a:endParaRPr>
          </a:p>
        </p:txBody>
      </p:sp>
      <p:sp>
        <p:nvSpPr>
          <p:cNvPr id="2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04C8F274-BFC2-4DF1-944A-CF403456B027}"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a:xfrm>
            <a:off x="1154954" y="2603500"/>
            <a:ext cx="8825659" cy="34163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5" name="页脚占位符 4"/>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a:xfrm>
            <a:off x="1154954" y="2603500"/>
            <a:ext cx="8825659" cy="34163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日期占位符 3"/>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5" name="页脚占位符 4"/>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grpSp>
        <p:nvGrpSpPr>
          <p:cNvPr id="3074" name="Group 7"/>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9"/>
            <p:cNvSpPr/>
            <p:nvPr/>
          </p:nvSpPr>
          <p:spPr bwMode="gray">
            <a:xfrm>
              <a:off x="7289800" y="401638"/>
              <a:ext cx="44783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100" name="Freeform 5"/>
            <p:cNvSpPr/>
            <p:nvPr/>
          </p:nvSpPr>
          <p:spPr>
            <a:xfrm rot="-5400000">
              <a:off x="3787244"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3101" name="Freeform 5"/>
            <p:cNvSpPr/>
            <p:nvPr/>
          </p:nvSpPr>
          <p:spPr>
            <a:xfrm rot="-5677511">
              <a:off x="4698351"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3102"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677645"/>
            <a:ext cx="4351025" cy="2283824"/>
          </a:xfrm>
        </p:spPr>
        <p:txBody>
          <a:bodyPr/>
          <a:lstStyle>
            <a:lvl1pPr algn="l">
              <a:defRPr sz="4000" b="0" cap="none"/>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32"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71577E1F-A134-4E0D-A52F-B7595A814A8C}"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66695E57-E68E-4B43-B2ED-9A6172ABFB89}"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日期占位符 4"/>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6" name="页脚占位符 5"/>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7" name="日期占位符 6"/>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8" name="页脚占位符 7"/>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9" name="灯片编号占位符 8"/>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noProof="1"/>
              <a:t>单击此处编辑母版标题样式</a:t>
            </a:r>
            <a:endParaRPr lang="en-US" noProof="1"/>
          </a:p>
        </p:txBody>
      </p:sp>
      <p:sp>
        <p:nvSpPr>
          <p:cNvPr id="2" name="日期占位符 1"/>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 name="页脚占位符 2"/>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9" name="Rectangle 6"/>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Date Placeholder 1"/>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A37A6D0D-EE75-4F2C-9319-F5B242116E85}"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2" name="Footer Placeholder 2"/>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3" name="Slide Number Placeholder 3"/>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B0BAC31F-3670-4FE2-86D3-270FD4D0A1B5}"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grpSp>
        <p:nvGrpSpPr>
          <p:cNvPr id="5122" name="Group 8"/>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10"/>
            <p:cNvSpPr/>
            <p:nvPr/>
          </p:nvSpPr>
          <p:spPr bwMode="gray">
            <a:xfrm>
              <a:off x="5713413" y="401638"/>
              <a:ext cx="60547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48" name="Freeform 5"/>
            <p:cNvSpPr/>
            <p:nvPr/>
          </p:nvSpPr>
          <p:spPr>
            <a:xfrm rot="-5677511">
              <a:off x="3140484"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5149" name="Freeform 5"/>
            <p:cNvSpPr/>
            <p:nvPr/>
          </p:nvSpPr>
          <p:spPr>
            <a:xfrm rot="-5400000">
              <a:off x="2229377"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5150"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53679FE9-D24D-464B-B669-96399E24BE67}"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D6A6794C-D684-4C18-8CB3-518566F89433}"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grpSp>
        <p:nvGrpSpPr>
          <p:cNvPr id="6146" name="Group 8"/>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10"/>
            <p:cNvSpPr/>
            <p:nvPr/>
          </p:nvSpPr>
          <p:spPr bwMode="gray">
            <a:xfrm>
              <a:off x="6172200" y="401638"/>
              <a:ext cx="55959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6172" name="Freeform 5"/>
            <p:cNvSpPr/>
            <p:nvPr/>
          </p:nvSpPr>
          <p:spPr>
            <a:xfrm rot="-5677511">
              <a:off x="4203593"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6173" name="Freeform 5"/>
            <p:cNvSpPr/>
            <p:nvPr/>
          </p:nvSpPr>
          <p:spPr>
            <a:xfrm rot="-5400000">
              <a:off x="3295432"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6174"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992D2E10-78E7-42F5-BBF4-6B7D48CF2EBE}"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558A8232-C558-4039-8BBD-93D59F51BCC4}"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带描述的全景图片">
    <p:bg>
      <p:bgPr>
        <a:solidFill>
          <a:schemeClr val="bg1"/>
        </a:solidFill>
        <a:effectLst/>
      </p:bgPr>
    </p:bg>
    <p:spTree>
      <p:nvGrpSpPr>
        <p:cNvPr id="1" name=""/>
        <p:cNvGrpSpPr/>
        <p:nvPr/>
      </p:nvGrpSpPr>
      <p:grpSpPr>
        <a:xfrm>
          <a:off x="0" y="0"/>
          <a:ext cx="0" cy="0"/>
          <a:chOff x="0" y="0"/>
          <a:chExt cx="0" cy="0"/>
        </a:xfrm>
      </p:grpSpPr>
      <p:grpSp>
        <p:nvGrpSpPr>
          <p:cNvPr id="7172" name="Group 8"/>
          <p:cNvGrpSpPr/>
          <p:nvPr/>
        </p:nvGrpSpPr>
        <p:grpSpPr>
          <a:xfrm>
            <a:off x="0" y="0"/>
            <a:ext cx="12192000" cy="6858000"/>
            <a:chOff x="0" y="0"/>
            <a:chExt cx="12192000" cy="6858000"/>
          </a:xfrm>
        </p:grpSpPr>
        <p:sp>
          <p:nvSpPr>
            <p:cNvPr id="20"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197" name="Freeform 5"/>
            <p:cNvSpPr/>
            <p:nvPr/>
          </p:nvSpPr>
          <p:spPr>
            <a:xfrm rot="10371525">
              <a:off x="263767" y="4438254"/>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7198" name="Freeform 5"/>
            <p:cNvSpPr/>
            <p:nvPr/>
          </p:nvSpPr>
          <p:spPr>
            <a:xfrm rot="10800000">
              <a:off x="459506" y="321130"/>
              <a:ext cx="11277600" cy="4533900"/>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alpha val="100000"/>
              </a:schemeClr>
            </a:solidFill>
            <a:ln w="9525">
              <a:noFill/>
            </a:ln>
          </p:spPr>
          <p:txBody>
            <a:bodyPr/>
            <a:p>
              <a:endParaRPr lang="zh-CN" altLang="en-US"/>
            </a:p>
          </p:txBody>
        </p:sp>
        <p:sp>
          <p:nvSpPr>
            <p:cNvPr id="7199"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1"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16ED8A10-DAB1-481B-B384-C8FEA205B8D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02441B3F-5BC2-4048-B089-5AF30A9244FF}"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p:cSld name="标题和描述">
    <p:bg>
      <p:bgPr>
        <a:solidFill>
          <a:schemeClr val="bg1"/>
        </a:solidFill>
        <a:effectLst/>
      </p:bgPr>
    </p:bg>
    <p:spTree>
      <p:nvGrpSpPr>
        <p:cNvPr id="1" name=""/>
        <p:cNvGrpSpPr/>
        <p:nvPr/>
      </p:nvGrpSpPr>
      <p:grpSpPr>
        <a:xfrm>
          <a:off x="0" y="0"/>
          <a:ext cx="0" cy="0"/>
          <a:chOff x="0" y="0"/>
          <a:chExt cx="0" cy="0"/>
        </a:xfrm>
      </p:grpSpPr>
      <p:grpSp>
        <p:nvGrpSpPr>
          <p:cNvPr id="8194" name="Group 6"/>
          <p:cNvGrpSpPr/>
          <p:nvPr/>
        </p:nvGrpSpPr>
        <p:grpSpPr>
          <a:xfrm>
            <a:off x="0" y="0"/>
            <a:ext cx="12192000" cy="6858000"/>
            <a:chOff x="0" y="0"/>
            <a:chExt cx="12192000" cy="6858000"/>
          </a:xfrm>
        </p:grpSpPr>
        <p:sp>
          <p:nvSpPr>
            <p:cNvPr id="20"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19" name="Freeform 5"/>
            <p:cNvSpPr/>
            <p:nvPr/>
          </p:nvSpPr>
          <p:spPr>
            <a:xfrm rot="-589932">
              <a:off x="8490951" y="2714874"/>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8220" name="Freeform 5"/>
            <p:cNvSpPr/>
            <p:nvPr/>
          </p:nvSpPr>
          <p:spPr>
            <a:xfrm>
              <a:off x="455612" y="2801319"/>
              <a:ext cx="11277600" cy="3602637"/>
            </a:xfrm>
            <a:custGeom>
              <a:avLst/>
              <a:gdLst/>
              <a:ahLst/>
              <a:cxnLst>
                <a:cxn ang="0">
                  <a:pos x="0" y="0"/>
                </a:cxn>
                <a:cxn ang="0">
                  <a:pos x="0" y="2147483646"/>
                </a:cxn>
                <a:cxn ang="0">
                  <a:pos x="2147483646" y="2147483646"/>
                </a:cxn>
                <a:cxn ang="0">
                  <a:pos x="2147483646" y="372890158"/>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957160434"/>
                </a:cxn>
                <a:cxn ang="0">
                  <a:pos x="0" y="0"/>
                </a:cxn>
              </a:cxnLst>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alpha val="100000"/>
              </a:schemeClr>
            </a:solidFill>
            <a:ln w="9525">
              <a:noFill/>
            </a:ln>
          </p:spPr>
          <p:txBody>
            <a:bodyPr/>
            <a:p>
              <a:endParaRPr lang="zh-CN" altLang="en-US"/>
            </a:p>
          </p:txBody>
        </p:sp>
        <p:sp>
          <p:nvSpPr>
            <p:cNvPr id="8221"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2"/>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noProof="1"/>
              <a:t>单击此处编辑母版标题样式</a:t>
            </a:r>
            <a:endParaRPr lang="en-US" noProof="1"/>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1"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87B4FFBF-A306-44F0-A9D1-1D4E8450411C}"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CE51B7DB-F71C-4A15-A8DB-BB79EA9DD419}"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grpSp>
        <p:nvGrpSpPr>
          <p:cNvPr id="3074" name="Group 7"/>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9"/>
            <p:cNvSpPr/>
            <p:nvPr/>
          </p:nvSpPr>
          <p:spPr bwMode="gray">
            <a:xfrm>
              <a:off x="7289800" y="401638"/>
              <a:ext cx="44783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100" name="Freeform 5"/>
            <p:cNvSpPr/>
            <p:nvPr/>
          </p:nvSpPr>
          <p:spPr>
            <a:xfrm rot="-5400000">
              <a:off x="3787244"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3101" name="Freeform 5"/>
            <p:cNvSpPr/>
            <p:nvPr/>
          </p:nvSpPr>
          <p:spPr>
            <a:xfrm rot="-5677511">
              <a:off x="4698351"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3102"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677645"/>
            <a:ext cx="4351025" cy="2283824"/>
          </a:xfrm>
        </p:spPr>
        <p:txBody>
          <a:bodyPr/>
          <a:lstStyle>
            <a:lvl1pPr algn="l">
              <a:defRPr sz="4000" b="0" cap="none"/>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32"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71577E1F-A134-4E0D-A52F-B7595A814A8C}"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66695E57-E68E-4B43-B2ED-9A6172ABFB89}"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p:cSld name="带描述的引言">
    <p:bg>
      <p:bgPr>
        <a:solidFill>
          <a:schemeClr val="bg1"/>
        </a:solidFill>
        <a:effectLst/>
      </p:bgPr>
    </p:bg>
    <p:spTree>
      <p:nvGrpSpPr>
        <p:cNvPr id="1" name=""/>
        <p:cNvGrpSpPr/>
        <p:nvPr/>
      </p:nvGrpSpPr>
      <p:grpSpPr>
        <a:xfrm>
          <a:off x="0" y="0"/>
          <a:ext cx="0" cy="0"/>
          <a:chOff x="0" y="0"/>
          <a:chExt cx="0" cy="0"/>
        </a:xfrm>
      </p:grpSpPr>
      <p:grpSp>
        <p:nvGrpSpPr>
          <p:cNvPr id="9218" name="Group 2"/>
          <p:cNvGrpSpPr/>
          <p:nvPr/>
        </p:nvGrpSpPr>
        <p:grpSpPr>
          <a:xfrm>
            <a:off x="0" y="0"/>
            <a:ext cx="12192000" cy="6858000"/>
            <a:chOff x="0" y="0"/>
            <a:chExt cx="12192000" cy="6858000"/>
          </a:xfrm>
        </p:grpSpPr>
        <p:sp>
          <p:nvSpPr>
            <p:cNvPr id="20"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245" name="Freeform 5"/>
            <p:cNvSpPr/>
            <p:nvPr/>
          </p:nvSpPr>
          <p:spPr>
            <a:xfrm rot="-589932">
              <a:off x="8490951" y="4185117"/>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9246" name="Freeform 5"/>
            <p:cNvSpPr/>
            <p:nvPr/>
          </p:nvSpPr>
          <p:spPr>
            <a:xfrm>
              <a:off x="455612" y="4241801"/>
              <a:ext cx="11277600" cy="2337161"/>
            </a:xfrm>
            <a:custGeom>
              <a:avLst/>
              <a:gdLst/>
              <a:ahLst/>
              <a:cxnLst>
                <a:cxn ang="0">
                  <a:pos x="0" y="0"/>
                </a:cxn>
                <a:cxn ang="0">
                  <a:pos x="0" y="2147483646"/>
                </a:cxn>
                <a:cxn ang="0">
                  <a:pos x="2147483646" y="2147483646"/>
                </a:cxn>
                <a:cxn ang="0">
                  <a:pos x="2147483646" y="174538307"/>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872691243"/>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9247"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TextBox 15"/>
          <p:cNvSpPr txBox="1">
            <a:spLocks noChangeArrowheads="1"/>
          </p:cNvSpPr>
          <p:nvPr/>
        </p:nvSpPr>
        <p:spPr bwMode="gray">
          <a:xfrm>
            <a:off x="881063" y="608013"/>
            <a:ext cx="801688" cy="1568450"/>
          </a:xfrm>
          <a:prstGeom prst="rect">
            <a:avLst/>
          </a:prstGeom>
          <a:noFill/>
          <a:ln>
            <a:noFill/>
          </a:ln>
        </p:spPr>
        <p:txBody>
          <a:bodyPr>
            <a:spAutoFit/>
          </a:bodyPr>
          <a:lstStyle>
            <a:lvl1pPr>
              <a:defRPr>
                <a:solidFill>
                  <a:schemeClr val="tx1"/>
                </a:solidFill>
                <a:latin typeface="Century Gothic" pitchFamily="34" charset="0"/>
              </a:defRPr>
            </a:lvl1pPr>
            <a:lvl2pPr marL="742950" indent="-285750">
              <a:defRPr>
                <a:solidFill>
                  <a:schemeClr val="tx1"/>
                </a:solidFill>
                <a:latin typeface="Century Gothic" pitchFamily="34" charset="0"/>
              </a:defRPr>
            </a:lvl2pPr>
            <a:lvl3pPr marL="1143000" indent="-228600">
              <a:defRPr>
                <a:solidFill>
                  <a:schemeClr val="tx1"/>
                </a:solidFill>
                <a:latin typeface="Century Gothic" pitchFamily="34" charset="0"/>
              </a:defRPr>
            </a:lvl3pPr>
            <a:lvl4pPr marL="1600200" indent="-228600">
              <a:defRPr>
                <a:solidFill>
                  <a:schemeClr val="tx1"/>
                </a:solidFill>
                <a:latin typeface="Century Gothic" pitchFamily="34" charset="0"/>
              </a:defRPr>
            </a:lvl4pPr>
            <a:lvl5pPr marL="2057400" indent="-228600">
              <a:defRPr>
                <a:solidFill>
                  <a:schemeClr val="tx1"/>
                </a:solidFill>
                <a:latin typeface="Century Gothic" pitchFamily="34" charset="0"/>
              </a:defRPr>
            </a:lvl5pPr>
            <a:lvl6pPr marL="2514600" indent="-228600" defTabSz="457200" fontAlgn="base">
              <a:spcBef>
                <a:spcPct val="0"/>
              </a:spcBef>
              <a:spcAft>
                <a:spcPct val="0"/>
              </a:spcAft>
              <a:defRPr>
                <a:solidFill>
                  <a:schemeClr val="tx1"/>
                </a:solidFill>
                <a:latin typeface="Century Gothic" pitchFamily="34" charset="0"/>
              </a:defRPr>
            </a:lvl6pPr>
            <a:lvl7pPr marL="2971800" indent="-228600" defTabSz="457200" fontAlgn="base">
              <a:spcBef>
                <a:spcPct val="0"/>
              </a:spcBef>
              <a:spcAft>
                <a:spcPct val="0"/>
              </a:spcAft>
              <a:defRPr>
                <a:solidFill>
                  <a:schemeClr val="tx1"/>
                </a:solidFill>
                <a:latin typeface="Century Gothic" pitchFamily="34" charset="0"/>
              </a:defRPr>
            </a:lvl7pPr>
            <a:lvl8pPr marL="3429000" indent="-228600" defTabSz="457200" fontAlgn="base">
              <a:spcBef>
                <a:spcPct val="0"/>
              </a:spcBef>
              <a:spcAft>
                <a:spcPct val="0"/>
              </a:spcAft>
              <a:defRPr>
                <a:solidFill>
                  <a:schemeClr val="tx1"/>
                </a:solidFill>
                <a:latin typeface="Century Gothic" pitchFamily="34" charset="0"/>
              </a:defRPr>
            </a:lvl8pPr>
            <a:lvl9pPr marL="3886200" indent="-228600" defTabSz="457200" fontAlgn="base">
              <a:spcBef>
                <a:spcPct val="0"/>
              </a:spcBef>
              <a:spcAft>
                <a:spcPct val="0"/>
              </a:spcAft>
              <a:defRPr>
                <a:solidFill>
                  <a:schemeClr val="tx1"/>
                </a:solidFill>
                <a:latin typeface="Century Gothic"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defRPr/>
            </a:pPr>
            <a:r>
              <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rPr>
              <a:t>“</a:t>
            </a:r>
            <a:endPar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endParaRPr>
          </a:p>
        </p:txBody>
      </p:sp>
      <p:sp>
        <p:nvSpPr>
          <p:cNvPr id="31" name="TextBox 12"/>
          <p:cNvSpPr txBox="1">
            <a:spLocks noChangeArrowheads="1"/>
          </p:cNvSpPr>
          <p:nvPr/>
        </p:nvSpPr>
        <p:spPr bwMode="gray">
          <a:xfrm>
            <a:off x="9883775" y="2613025"/>
            <a:ext cx="654050" cy="1570038"/>
          </a:xfrm>
          <a:prstGeom prst="rect">
            <a:avLst/>
          </a:prstGeom>
          <a:noFill/>
          <a:ln>
            <a:noFill/>
          </a:ln>
        </p:spPr>
        <p:txBody>
          <a:bodyPr>
            <a:spAutoFit/>
          </a:bodyPr>
          <a:lstStyle>
            <a:lvl1pPr>
              <a:defRPr>
                <a:solidFill>
                  <a:schemeClr val="tx1"/>
                </a:solidFill>
                <a:latin typeface="Century Gothic" pitchFamily="34" charset="0"/>
              </a:defRPr>
            </a:lvl1pPr>
            <a:lvl2pPr marL="742950" indent="-285750">
              <a:defRPr>
                <a:solidFill>
                  <a:schemeClr val="tx1"/>
                </a:solidFill>
                <a:latin typeface="Century Gothic" pitchFamily="34" charset="0"/>
              </a:defRPr>
            </a:lvl2pPr>
            <a:lvl3pPr marL="1143000" indent="-228600">
              <a:defRPr>
                <a:solidFill>
                  <a:schemeClr val="tx1"/>
                </a:solidFill>
                <a:latin typeface="Century Gothic" pitchFamily="34" charset="0"/>
              </a:defRPr>
            </a:lvl3pPr>
            <a:lvl4pPr marL="1600200" indent="-228600">
              <a:defRPr>
                <a:solidFill>
                  <a:schemeClr val="tx1"/>
                </a:solidFill>
                <a:latin typeface="Century Gothic" pitchFamily="34" charset="0"/>
              </a:defRPr>
            </a:lvl4pPr>
            <a:lvl5pPr marL="2057400" indent="-228600">
              <a:defRPr>
                <a:solidFill>
                  <a:schemeClr val="tx1"/>
                </a:solidFill>
                <a:latin typeface="Century Gothic" pitchFamily="34" charset="0"/>
              </a:defRPr>
            </a:lvl5pPr>
            <a:lvl6pPr marL="2514600" indent="-228600" defTabSz="457200" fontAlgn="base">
              <a:spcBef>
                <a:spcPct val="0"/>
              </a:spcBef>
              <a:spcAft>
                <a:spcPct val="0"/>
              </a:spcAft>
              <a:defRPr>
                <a:solidFill>
                  <a:schemeClr val="tx1"/>
                </a:solidFill>
                <a:latin typeface="Century Gothic" pitchFamily="34" charset="0"/>
              </a:defRPr>
            </a:lvl6pPr>
            <a:lvl7pPr marL="2971800" indent="-228600" defTabSz="457200" fontAlgn="base">
              <a:spcBef>
                <a:spcPct val="0"/>
              </a:spcBef>
              <a:spcAft>
                <a:spcPct val="0"/>
              </a:spcAft>
              <a:defRPr>
                <a:solidFill>
                  <a:schemeClr val="tx1"/>
                </a:solidFill>
                <a:latin typeface="Century Gothic" pitchFamily="34" charset="0"/>
              </a:defRPr>
            </a:lvl7pPr>
            <a:lvl8pPr marL="3429000" indent="-228600" defTabSz="457200" fontAlgn="base">
              <a:spcBef>
                <a:spcPct val="0"/>
              </a:spcBef>
              <a:spcAft>
                <a:spcPct val="0"/>
              </a:spcAft>
              <a:defRPr>
                <a:solidFill>
                  <a:schemeClr val="tx1"/>
                </a:solidFill>
                <a:latin typeface="Century Gothic" pitchFamily="34" charset="0"/>
              </a:defRPr>
            </a:lvl8pPr>
            <a:lvl9pPr marL="3886200" indent="-228600" defTabSz="457200" fontAlgn="base">
              <a:spcBef>
                <a:spcPct val="0"/>
              </a:spcBef>
              <a:spcAft>
                <a:spcPct val="0"/>
              </a:spcAft>
              <a:defRPr>
                <a:solidFill>
                  <a:schemeClr val="tx1"/>
                </a:solidFill>
                <a:latin typeface="Century Gothic" pitchFamily="34" charset="0"/>
              </a:defRPr>
            </a:lvl9pPr>
          </a:lstStyle>
          <a:p>
            <a:pPr marL="0" marR="0" lvl="0" indent="0" algn="r" defTabSz="457200" rtl="0" eaLnBrk="1" fontAlgn="base" latinLnBrk="0" hangingPunct="1">
              <a:lnSpc>
                <a:spcPct val="100000"/>
              </a:lnSpc>
              <a:spcBef>
                <a:spcPct val="0"/>
              </a:spcBef>
              <a:spcAft>
                <a:spcPct val="0"/>
              </a:spcAft>
              <a:buClrTx/>
              <a:buSzTx/>
              <a:buFontTx/>
              <a:buNone/>
              <a:defRPr/>
            </a:pPr>
            <a:r>
              <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rPr>
              <a:t>”</a:t>
            </a:r>
            <a:endParaRPr kumimoji="0" lang="en-US" altLang="zh-CN" sz="9600" b="0" i="0" u="none" strike="noStrike" kern="1200" cap="none" spc="0" normalizeH="0" baseline="0" noProof="0">
              <a:ln>
                <a:noFill/>
              </a:ln>
              <a:solidFill>
                <a:srgbClr val="EF53A5"/>
              </a:solidFill>
              <a:effectLst/>
              <a:uLnTx/>
              <a:uFillTx/>
              <a:latin typeface="Arial" panose="020B0604020202020204" pitchFamily="34" charset="0"/>
              <a:ea typeface="+mn-ea"/>
              <a:cs typeface="Arial" panose="020B0604020202020204" pitchFamily="34" charset="0"/>
            </a:endParaRPr>
          </a:p>
        </p:txBody>
      </p:sp>
      <p:sp>
        <p:nvSpPr>
          <p:cNvPr id="32" name="Rectangle 18"/>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noProof="1"/>
              <a:t>单击此处编辑母版标题样式</a:t>
            </a:r>
            <a:endParaRPr lang="en-US" noProof="1"/>
          </a:p>
        </p:txBody>
      </p:sp>
      <p:sp>
        <p:nvSpPr>
          <p:cNvPr id="14" name="Text Placeholder 3"/>
          <p:cNvSpPr>
            <a:spLocks noGrp="1"/>
          </p:cNvSpPr>
          <p:nvPr>
            <p:ph type="body" sz="half" idx="13"/>
          </p:nvPr>
        </p:nvSpPr>
        <p:spPr bwMode="gray">
          <a:xfrm>
            <a:off x="1945945" y="3678766"/>
            <a:ext cx="7731219" cy="342174"/>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3"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86DF4D80-17DA-4071-8F2C-ED2882B4F46B}"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4"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5"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FAFCA970-7A03-40AC-8C6B-01B65CB1FF2A}"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p:cSld name="名片">
    <p:bg>
      <p:bgPr>
        <a:solidFill>
          <a:schemeClr val="bg1"/>
        </a:solidFill>
        <a:effectLst/>
      </p:bgPr>
    </p:bg>
    <p:spTree>
      <p:nvGrpSpPr>
        <p:cNvPr id="1" name=""/>
        <p:cNvGrpSpPr/>
        <p:nvPr/>
      </p:nvGrpSpPr>
      <p:grpSpPr>
        <a:xfrm>
          <a:off x="0" y="0"/>
          <a:ext cx="0" cy="0"/>
          <a:chOff x="0" y="0"/>
          <a:chExt cx="0" cy="0"/>
        </a:xfrm>
      </p:grpSpPr>
      <p:grpSp>
        <p:nvGrpSpPr>
          <p:cNvPr id="10242" name="Group 8"/>
          <p:cNvGrpSpPr/>
          <p:nvPr/>
        </p:nvGrpSpPr>
        <p:grpSpPr>
          <a:xfrm>
            <a:off x="0" y="0"/>
            <a:ext cx="12192000" cy="6858000"/>
            <a:chOff x="0" y="0"/>
            <a:chExt cx="12192000" cy="6858000"/>
          </a:xfrm>
        </p:grpSpPr>
        <p:sp>
          <p:nvSpPr>
            <p:cNvPr id="20"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67" name="Freeform 5"/>
            <p:cNvSpPr/>
            <p:nvPr/>
          </p:nvSpPr>
          <p:spPr>
            <a:xfrm rot="-589932">
              <a:off x="8490951" y="4193583"/>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0268" name="Freeform 5"/>
            <p:cNvSpPr/>
            <p:nvPr/>
          </p:nvSpPr>
          <p:spPr>
            <a:xfrm>
              <a:off x="455612" y="4241801"/>
              <a:ext cx="11277600" cy="2337161"/>
            </a:xfrm>
            <a:custGeom>
              <a:avLst/>
              <a:gdLst/>
              <a:ahLst/>
              <a:cxnLst>
                <a:cxn ang="0">
                  <a:pos x="0" y="0"/>
                </a:cxn>
                <a:cxn ang="0">
                  <a:pos x="0" y="2147483646"/>
                </a:cxn>
                <a:cxn ang="0">
                  <a:pos x="2147483646" y="2147483646"/>
                </a:cxn>
                <a:cxn ang="0">
                  <a:pos x="2147483646" y="174538307"/>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872691243"/>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10269"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0" name="Rectangle 13"/>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5024967"/>
            <a:ext cx="8825659" cy="860400"/>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31"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F08B59B7-5179-4C61-9CAD-77ABF83FA28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1ACD8557-1AAE-4564-BB94-F7F3C77A19A4}"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栏">
    <p:bg>
      <p:bgPr>
        <a:solidFill>
          <a:schemeClr val="bg1"/>
        </a:solidFill>
        <a:effectLst/>
      </p:bgPr>
    </p:bg>
    <p:spTree>
      <p:nvGrpSpPr>
        <p:cNvPr id="1" name=""/>
        <p:cNvGrpSpPr/>
        <p:nvPr/>
      </p:nvGrpSpPr>
      <p:grpSpPr>
        <a:xfrm>
          <a:off x="0" y="0"/>
          <a:ext cx="0" cy="0"/>
          <a:chOff x="0" y="0"/>
          <a:chExt cx="0" cy="0"/>
        </a:xfrm>
      </p:grpSpPr>
      <p:cxnSp>
        <p:nvCxnSpPr>
          <p:cNvPr id="4" name="Straight Connector 16"/>
          <p:cNvCxnSpPr/>
          <p:nvPr/>
        </p:nvCxnSpPr>
        <p:spPr>
          <a:xfrm>
            <a:off x="4403725"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17"/>
          <p:cNvCxnSpPr/>
          <p:nvPr/>
        </p:nvCxnSpPr>
        <p:spPr>
          <a:xfrm>
            <a:off x="77724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6" name="Text Placeholder 3"/>
          <p:cNvSpPr>
            <a:spLocks noGrp="1"/>
          </p:cNvSpPr>
          <p:nvPr>
            <p:ph type="body" sz="half" idx="15"/>
          </p:nvPr>
        </p:nvSpPr>
        <p:spPr>
          <a:xfrm>
            <a:off x="1154953" y="3179764"/>
            <a:ext cx="314187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9" name="Text Placeholder 3"/>
          <p:cNvSpPr>
            <a:spLocks noGrp="1"/>
          </p:cNvSpPr>
          <p:nvPr>
            <p:ph type="body" sz="half" idx="16"/>
          </p:nvPr>
        </p:nvSpPr>
        <p:spPr>
          <a:xfrm>
            <a:off x="4512721" y="3179763"/>
            <a:ext cx="314700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20" name="Text Placeholder 3"/>
          <p:cNvSpPr>
            <a:spLocks noGrp="1"/>
          </p:cNvSpPr>
          <p:nvPr>
            <p:ph type="body" sz="half" idx="17"/>
          </p:nvPr>
        </p:nvSpPr>
        <p:spPr>
          <a:xfrm>
            <a:off x="7888329" y="3179762"/>
            <a:ext cx="3145536"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22"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BAC1BC97-EA09-40C8-AA0C-66C1A7E936A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3" name="Footer Placeholder 7"/>
          <p:cNvSpPr>
            <a:spLocks noGrp="1"/>
          </p:cNvSpPr>
          <p:nvPr>
            <p:ph type="ftr" sz="quarter" idx="2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4"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25108648-498A-4329-A195-B403B1347577}"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图片栏">
    <p:bg>
      <p:bgPr>
        <a:solidFill>
          <a:schemeClr val="bg1"/>
        </a:solidFill>
        <a:effectLst/>
      </p:bgPr>
    </p:bg>
    <p:spTree>
      <p:nvGrpSpPr>
        <p:cNvPr id="1" name=""/>
        <p:cNvGrpSpPr/>
        <p:nvPr/>
      </p:nvGrpSpPr>
      <p:grpSpPr>
        <a:xfrm>
          <a:off x="0" y="0"/>
          <a:ext cx="0" cy="0"/>
          <a:chOff x="0" y="0"/>
          <a:chExt cx="0" cy="0"/>
        </a:xfrm>
      </p:grpSpPr>
      <p:cxnSp>
        <p:nvCxnSpPr>
          <p:cNvPr id="4" name="Straight Connector 42"/>
          <p:cNvCxnSpPr/>
          <p:nvPr/>
        </p:nvCxnSpPr>
        <p:spPr>
          <a:xfrm>
            <a:off x="4405313"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43"/>
          <p:cNvCxnSpPr/>
          <p:nvPr/>
        </p:nvCxnSpPr>
        <p:spPr>
          <a:xfrm>
            <a:off x="77978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2" name="Text Placeholder 3"/>
          <p:cNvSpPr>
            <a:spLocks noGrp="1"/>
          </p:cNvSpPr>
          <p:nvPr>
            <p:ph type="body" sz="half" idx="18"/>
          </p:nvPr>
        </p:nvSpPr>
        <p:spPr>
          <a:xfrm>
            <a:off x="1154954" y="5109106"/>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3" name="Text Placeholder 3"/>
          <p:cNvSpPr>
            <a:spLocks noGrp="1"/>
          </p:cNvSpPr>
          <p:nvPr>
            <p:ph type="body" sz="half" idx="19"/>
          </p:nvPr>
        </p:nvSpPr>
        <p:spPr>
          <a:xfrm>
            <a:off x="4570172" y="5109105"/>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24" name="Text Placeholder 3"/>
          <p:cNvSpPr>
            <a:spLocks noGrp="1"/>
          </p:cNvSpPr>
          <p:nvPr>
            <p:ph type="body" sz="half" idx="20"/>
          </p:nvPr>
        </p:nvSpPr>
        <p:spPr>
          <a:xfrm>
            <a:off x="7982775" y="5109104"/>
            <a:ext cx="3051096"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6"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51C4D789-D217-4E0D-A111-67598A2F1016}"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7" name="Footer Placeholder 7"/>
          <p:cNvSpPr>
            <a:spLocks noGrp="1"/>
          </p:cNvSpPr>
          <p:nvPr>
            <p:ph type="ftr" sz="quarter" idx="23"/>
          </p:nvPr>
        </p:nvSpPr>
        <p:spPr>
          <a:xfrm>
            <a:off x="560388" y="6391275"/>
            <a:ext cx="36449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8"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6267FFD6-3722-419A-8B28-319C1B6170FC}"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154954" y="2603500"/>
            <a:ext cx="8825659" cy="34163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19" name="Date Placeholder 3"/>
          <p:cNvSpPr>
            <a:spLocks noGrp="1"/>
          </p:cNvSpPr>
          <p:nvPr>
            <p:ph type="dt" sz="half" idx="2"/>
          </p:nvPr>
        </p:nvSpPr>
        <p:spPr>
          <a:xfrm>
            <a:off x="10694988"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3AC3A9E0-FFD3-4452-BC33-5D69BE5104D6}"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0"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2"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C948292A-1C0E-46F1-B0C8-349CB9350372}"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chemeClr val="bg1"/>
        </a:solidFill>
        <a:effectLst/>
      </p:bgPr>
    </p:bg>
    <p:spTree>
      <p:nvGrpSpPr>
        <p:cNvPr id="1" name=""/>
        <p:cNvGrpSpPr/>
        <p:nvPr/>
      </p:nvGrpSpPr>
      <p:grpSpPr>
        <a:xfrm>
          <a:off x="0" y="0"/>
          <a:ext cx="0" cy="0"/>
          <a:chOff x="0" y="0"/>
          <a:chExt cx="0" cy="0"/>
        </a:xfrm>
      </p:grpSpPr>
      <p:grpSp>
        <p:nvGrpSpPr>
          <p:cNvPr id="14338" name="Group 8"/>
          <p:cNvGrpSpPr/>
          <p:nvPr/>
        </p:nvGrpSpPr>
        <p:grpSpPr>
          <a:xfrm>
            <a:off x="0" y="0"/>
            <a:ext cx="12192000" cy="6858000"/>
            <a:chOff x="0" y="0"/>
            <a:chExt cx="12192000" cy="6858000"/>
          </a:xfrm>
        </p:grpSpPr>
        <p:sp>
          <p:nvSpPr>
            <p:cNvPr id="20"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6"/>
            <p:cNvSpPr/>
            <p:nvPr/>
          </p:nvSpPr>
          <p:spPr bwMode="gray">
            <a:xfrm>
              <a:off x="414338" y="401638"/>
              <a:ext cx="65119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364" name="Freeform 5"/>
            <p:cNvSpPr/>
            <p:nvPr/>
          </p:nvSpPr>
          <p:spPr>
            <a:xfrm rot="5101749">
              <a:off x="6294737" y="4577735"/>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4365" name="Freeform 5"/>
            <p:cNvSpPr/>
            <p:nvPr/>
          </p:nvSpPr>
          <p:spPr>
            <a:xfrm rot="5400000">
              <a:off x="4449232"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14366"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3"/>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85235" y="1278467"/>
            <a:ext cx="1409965" cy="4748590"/>
          </a:xfrm>
        </p:spPr>
        <p:txBody>
          <a:bodyPr vert="eaVert" anchor="b"/>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32" name="Date Placeholder 3"/>
          <p:cNvSpPr>
            <a:spLocks noGrp="1"/>
          </p:cNvSpPr>
          <p:nvPr>
            <p:ph type="dt" sz="half" idx="2"/>
          </p:nvPr>
        </p:nvSpPr>
        <p:spPr>
          <a:xfrm>
            <a:off x="10653713" y="6391275"/>
            <a:ext cx="992188"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EBAEE4A3-CDE6-4D0B-A3F3-BD47E69EB13D}"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712B2DBA-5566-4D52-87D0-AC46B87686B0}"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日期占位符 4"/>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6" name="页脚占位符 5"/>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7" name="日期占位符 6"/>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8" name="页脚占位符 7"/>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9" name="灯片编号占位符 8"/>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noProof="1"/>
              <a:t>单击此处编辑母版标题样式</a:t>
            </a:r>
            <a:endParaRPr lang="en-US" noProof="1"/>
          </a:p>
        </p:txBody>
      </p:sp>
      <p:sp>
        <p:nvSpPr>
          <p:cNvPr id="2" name="日期占位符 1"/>
          <p:cNvSpPr>
            <a:spLocks noGrp="1"/>
          </p:cNvSpPr>
          <p:nvPr>
            <p:ph type="dt" sz="half" idx="10"/>
          </p:nvPr>
        </p:nvSpPr>
        <p:spPr/>
        <p:txBody>
          <a:bodyPr/>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 name="页脚占位符 2"/>
          <p:cNvSpPr>
            <a:spLocks noGrp="1"/>
          </p:cNvSpPr>
          <p:nvPr>
            <p:ph type="ftr" sz="quarter" idx="11"/>
          </p:nvPr>
        </p:nvSpPr>
        <p:spPr/>
        <p:txBody>
          <a:bodyPr/>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4" name="灯片编号占位符 3"/>
          <p:cNvSpPr>
            <a:spLocks noGrp="1"/>
          </p:cNvSpPr>
          <p:nvPr>
            <p:ph type="sldNum" sz="quarter" idx="12"/>
          </p:nvPr>
        </p:nvSpPr>
        <p:spPr/>
        <p:txBody>
          <a:bodyPr/>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9" name="Rectangle 6"/>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Date Placeholder 1"/>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A37A6D0D-EE75-4F2C-9319-F5B242116E85}"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22" name="Footer Placeholder 2"/>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23" name="Slide Number Placeholder 3"/>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B0BAC31F-3670-4FE2-86D3-270FD4D0A1B5}"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grpSp>
        <p:nvGrpSpPr>
          <p:cNvPr id="5122" name="Group 8"/>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10"/>
            <p:cNvSpPr/>
            <p:nvPr/>
          </p:nvSpPr>
          <p:spPr bwMode="gray">
            <a:xfrm>
              <a:off x="5713413" y="401638"/>
              <a:ext cx="60547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48" name="Freeform 5"/>
            <p:cNvSpPr/>
            <p:nvPr/>
          </p:nvSpPr>
          <p:spPr>
            <a:xfrm rot="-5677511">
              <a:off x="3140484"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5149" name="Freeform 5"/>
            <p:cNvSpPr/>
            <p:nvPr/>
          </p:nvSpPr>
          <p:spPr>
            <a:xfrm rot="-5400000">
              <a:off x="2229377"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5150"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US" noProof="1"/>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53679FE9-D24D-464B-B669-96399E24BE67}"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D6A6794C-D684-4C18-8CB3-518566F89433}"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grpSp>
        <p:nvGrpSpPr>
          <p:cNvPr id="6146" name="Group 8"/>
          <p:cNvGrpSpPr/>
          <p:nvPr/>
        </p:nvGrpSpPr>
        <p:grpSpPr>
          <a:xfrm>
            <a:off x="0" y="0"/>
            <a:ext cx="12192000" cy="6858000"/>
            <a:chOff x="0" y="0"/>
            <a:chExt cx="12192000" cy="6858000"/>
          </a:xfrm>
        </p:grpSpPr>
        <p:sp>
          <p:nvSpPr>
            <p:cNvPr id="20"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10"/>
            <p:cNvSpPr/>
            <p:nvPr/>
          </p:nvSpPr>
          <p:spPr bwMode="gray">
            <a:xfrm>
              <a:off x="6172200" y="401638"/>
              <a:ext cx="55959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6172" name="Freeform 5"/>
            <p:cNvSpPr/>
            <p:nvPr/>
          </p:nvSpPr>
          <p:spPr>
            <a:xfrm rot="-5677511">
              <a:off x="4203593" y="1826076"/>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6173" name="Freeform 5"/>
            <p:cNvSpPr/>
            <p:nvPr/>
          </p:nvSpPr>
          <p:spPr>
            <a:xfrm rot="-5400000">
              <a:off x="3295432" y="2801721"/>
              <a:ext cx="6053670" cy="1254558"/>
            </a:xfrm>
            <a:custGeom>
              <a:avLst/>
              <a:gdLst/>
              <a:ahLst/>
              <a:cxnLst>
                <a:cxn ang="0">
                  <a:pos x="0" y="0"/>
                </a:cxn>
                <a:cxn ang="0">
                  <a:pos x="0" y="2147483646"/>
                </a:cxn>
                <a:cxn ang="0">
                  <a:pos x="2147483646" y="2147483646"/>
                </a:cxn>
                <a:cxn ang="0">
                  <a:pos x="2147483646" y="27002479"/>
                </a:cxn>
                <a:cxn ang="0">
                  <a:pos x="2147483646" y="601629248"/>
                </a:cxn>
                <a:cxn ang="0">
                  <a:pos x="2147483646" y="1149253695"/>
                </a:cxn>
                <a:cxn ang="0">
                  <a:pos x="2147483646" y="1685319428"/>
                </a:cxn>
                <a:cxn ang="0">
                  <a:pos x="2147483646" y="214426356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24168419"/>
                </a:cxn>
                <a:cxn ang="0">
                  <a:pos x="2147483646" y="1453929221"/>
                </a:cxn>
                <a:cxn ang="0">
                  <a:pos x="2147483646" y="1102970698"/>
                </a:cxn>
                <a:cxn ang="0">
                  <a:pos x="2147483646" y="809878035"/>
                </a:cxn>
                <a:cxn ang="0">
                  <a:pos x="2147483646" y="532204831"/>
                </a:cxn>
                <a:cxn ang="0">
                  <a:pos x="2147483646" y="134987932"/>
                </a:cxn>
                <a:cxn ang="0">
                  <a:pos x="0" y="0"/>
                </a:cxn>
              </a:cxnLst>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alpha val="100000"/>
              </a:schemeClr>
            </a:solidFill>
            <a:ln w="9525">
              <a:noFill/>
            </a:ln>
          </p:spPr>
          <p:txBody>
            <a:bodyPr/>
            <a:p>
              <a:endParaRPr lang="zh-CN" altLang="en-US"/>
            </a:p>
          </p:txBody>
        </p:sp>
        <p:sp>
          <p:nvSpPr>
            <p:cNvPr id="6174"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31" name="Rectangle 15"/>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defRPr/>
            </a:pPr>
            <a:r>
              <a:rPr kumimoji="0" lang="zh-CN" altLang="en-US" sz="1600" b="0" i="0" u="none" strike="noStrike" kern="1200" cap="none" spc="0" normalizeH="0" baseline="0" noProof="0">
                <a:ln>
                  <a:noFill/>
                </a:ln>
                <a:solidFill>
                  <a:srgbClr val="404040"/>
                </a:solidFill>
                <a:effectLst/>
                <a:uLnTx/>
                <a:uFillTx/>
                <a:latin typeface="+mn-lt"/>
                <a:ea typeface="+mn-ea"/>
                <a:cs typeface="+mn-cs"/>
              </a:rPr>
              <a:t>单击图标添加图片</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lstStyle>
            <a:lvl1pPr>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992D2E10-78E7-42F5-BBF4-6B7D48CF2EBE}"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buNone/>
            </a:pP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558A8232-C558-4039-8BBD-93D59F51BCC4}"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jpe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9" Type="http://schemas.openxmlformats.org/officeDocument/2006/relationships/theme" Target="../theme/theme2.xml"/><Relationship Id="rId18" Type="http://schemas.openxmlformats.org/officeDocument/2006/relationships/image" Target="../media/image1.jpeg"/><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p:cNvSpPr/>
            <p:nvPr/>
          </p:nvSpPr>
          <p:spPr>
            <a:xfrm rot="-589932">
              <a:off x="8490951" y="1797517"/>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052" name="Freeform 5"/>
            <p:cNvSpPr/>
            <p:nvPr/>
          </p:nvSpPr>
          <p:spPr>
            <a:xfrm>
              <a:off x="459506" y="1866405"/>
              <a:ext cx="11277600" cy="4533900"/>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alpha val="100000"/>
              </a:schemeClr>
            </a:solidFill>
            <a:ln w="9525">
              <a:noFill/>
            </a:ln>
          </p:spPr>
          <p:txBody>
            <a:bodyPr/>
            <a:p>
              <a:endParaRPr lang="zh-CN" altLang="en-US"/>
            </a:p>
          </p:txBody>
        </p:sp>
        <p:sp>
          <p:nvSpPr>
            <p:cNvPr id="1053"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1027" name="Title Placeholder 1"/>
          <p:cNvSpPr>
            <a:spLocks noGrp="1"/>
          </p:cNvSpPr>
          <p:nvPr>
            <p:ph type="title"/>
          </p:nvPr>
        </p:nvSpPr>
        <p:spPr>
          <a:xfrm>
            <a:off x="1155700" y="973138"/>
            <a:ext cx="8761413" cy="708025"/>
          </a:xfrm>
          <a:prstGeom prst="rect">
            <a:avLst/>
          </a:prstGeom>
          <a:noFill/>
          <a:ln w="9525">
            <a:noFill/>
          </a:ln>
        </p:spPr>
        <p:txBody>
          <a:bodyPr anchor="ctr"/>
          <a:p>
            <a:pPr lvl="0"/>
            <a:r>
              <a:rPr lang="zh-CN" altLang="en-US" dirty="0"/>
              <a:t>单击此处编辑母版标题样式</a:t>
            </a:r>
            <a:endParaRPr lang="zh-CN" altLang="en-US" dirty="0"/>
          </a:p>
        </p:txBody>
      </p:sp>
      <p:sp>
        <p:nvSpPr>
          <p:cNvPr id="1028" name="Text Placeholder 2"/>
          <p:cNvSpPr>
            <a:spLocks noGrp="1"/>
          </p:cNvSpPr>
          <p:nvPr>
            <p:ph type="body"/>
          </p:nvPr>
        </p:nvSpPr>
        <p:spPr>
          <a:xfrm>
            <a:off x="1155700" y="2603500"/>
            <a:ext cx="8761413" cy="34163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lgn="r" eaLnBrk="1" hangingPunct="1">
              <a:defRPr sz="1000" b="1">
                <a:solidFill>
                  <a:schemeClr val="accent1"/>
                </a:solidFill>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5"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lstStyle>
            <a:lvl1pPr>
              <a:defRPr sz="1000" b="1">
                <a:solidFill>
                  <a:schemeClr val="accent1"/>
                </a:solidFill>
                <a:ea typeface="宋体" panose="02010600030101010101" pitchFamily="2" charset="-122"/>
              </a:defRPr>
            </a:lvl1pPr>
          </a:lstStyle>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21" name="Rectangle 2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lgn="ctr" eaLnBrk="1" hangingPunct="1">
              <a:defRPr sz="2800">
                <a:solidFill>
                  <a:schemeClr val="bg1"/>
                </a:solidFill>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entury Gothic" pitchFamily="34" charset="0"/>
        </a:defRPr>
      </a:lvl2pPr>
      <a:lvl3pPr algn="l" defTabSz="457200" rtl="0" eaLnBrk="0" fontAlgn="base" hangingPunct="0">
        <a:spcBef>
          <a:spcPct val="0"/>
        </a:spcBef>
        <a:spcAft>
          <a:spcPct val="0"/>
        </a:spcAft>
        <a:defRPr sz="3600">
          <a:solidFill>
            <a:schemeClr val="bg2"/>
          </a:solidFill>
          <a:latin typeface="Century Gothic" pitchFamily="34" charset="0"/>
        </a:defRPr>
      </a:lvl3pPr>
      <a:lvl4pPr algn="l" defTabSz="457200" rtl="0" eaLnBrk="0" fontAlgn="base" hangingPunct="0">
        <a:spcBef>
          <a:spcPct val="0"/>
        </a:spcBef>
        <a:spcAft>
          <a:spcPct val="0"/>
        </a:spcAft>
        <a:defRPr sz="3600">
          <a:solidFill>
            <a:schemeClr val="bg2"/>
          </a:solidFill>
          <a:latin typeface="Century Gothic" pitchFamily="34" charset="0"/>
        </a:defRPr>
      </a:lvl4pPr>
      <a:lvl5pPr algn="l" defTabSz="457200" rtl="0" eaLnBrk="0" fontAlgn="base" hangingPunct="0">
        <a:spcBef>
          <a:spcPct val="0"/>
        </a:spcBef>
        <a:spcAft>
          <a:spcPct val="0"/>
        </a:spcAft>
        <a:defRPr sz="3600">
          <a:solidFill>
            <a:schemeClr val="bg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1" name="Freeform 5"/>
            <p:cNvSpPr/>
            <p:nvPr/>
          </p:nvSpPr>
          <p:spPr>
            <a:xfrm rot="-589932">
              <a:off x="8490951" y="1797517"/>
              <a:ext cx="3299407" cy="440924"/>
            </a:xfrm>
            <a:custGeom>
              <a:avLst/>
              <a:gdLst/>
              <a:ahLst/>
              <a:cxnLst>
                <a:cxn ang="0">
                  <a:pos x="2147483646" y="1465354288"/>
                </a:cxn>
                <a:cxn ang="0">
                  <a:pos x="2147483646" y="2147483646"/>
                </a:cxn>
                <a:cxn ang="0">
                  <a:pos x="2147483646" y="0"/>
                </a:cxn>
                <a:cxn ang="0">
                  <a:pos x="2147483646" y="118059464"/>
                </a:cxn>
                <a:cxn ang="0">
                  <a:pos x="2147483646" y="231493850"/>
                </a:cxn>
                <a:cxn ang="0">
                  <a:pos x="2147483646" y="341448846"/>
                </a:cxn>
                <a:cxn ang="0">
                  <a:pos x="2147483646" y="435785331"/>
                </a:cxn>
                <a:cxn ang="0">
                  <a:pos x="2147483646" y="530698243"/>
                </a:cxn>
                <a:cxn ang="0">
                  <a:pos x="2147483646" y="619819225"/>
                </a:cxn>
                <a:cxn ang="0">
                  <a:pos x="2147483646" y="695634236"/>
                </a:cxn>
                <a:cxn ang="0">
                  <a:pos x="2147483646" y="766824087"/>
                </a:cxn>
                <a:cxn ang="0">
                  <a:pos x="2147483646" y="833374944"/>
                </a:cxn>
                <a:cxn ang="0">
                  <a:pos x="2147483646" y="890092137"/>
                </a:cxn>
                <a:cxn ang="0">
                  <a:pos x="2147483646" y="946809247"/>
                </a:cxn>
                <a:cxn ang="0">
                  <a:pos x="2147483646" y="994838629"/>
                </a:cxn>
                <a:cxn ang="0">
                  <a:pos x="2147483646" y="1032457922"/>
                </a:cxn>
                <a:cxn ang="0">
                  <a:pos x="2147483646" y="1070653640"/>
                </a:cxn>
                <a:cxn ang="0">
                  <a:pos x="2147483646" y="1103064429"/>
                </a:cxn>
                <a:cxn ang="0">
                  <a:pos x="2147483646" y="1127370833"/>
                </a:cxn>
                <a:cxn ang="0">
                  <a:pos x="2147483646" y="1145892308"/>
                </a:cxn>
                <a:cxn ang="0">
                  <a:pos x="2147483646" y="1164990126"/>
                </a:cxn>
                <a:cxn ang="0">
                  <a:pos x="2147483646" y="1174247363"/>
                </a:cxn>
                <a:cxn ang="0">
                  <a:pos x="2147483646" y="1184088027"/>
                </a:cxn>
                <a:cxn ang="0">
                  <a:pos x="2147483646" y="1188136761"/>
                </a:cxn>
                <a:cxn ang="0">
                  <a:pos x="2147483646" y="1184088027"/>
                </a:cxn>
                <a:cxn ang="0">
                  <a:pos x="2147483646" y="1184088027"/>
                </a:cxn>
                <a:cxn ang="0">
                  <a:pos x="2147483646" y="1174247363"/>
                </a:cxn>
                <a:cxn ang="0">
                  <a:pos x="2147483646" y="1159781623"/>
                </a:cxn>
                <a:cxn ang="0">
                  <a:pos x="2147483646" y="1145892308"/>
                </a:cxn>
                <a:cxn ang="0">
                  <a:pos x="2147483646" y="1131419567"/>
                </a:cxn>
                <a:cxn ang="0">
                  <a:pos x="2147483646" y="1108273016"/>
                </a:cxn>
                <a:cxn ang="0">
                  <a:pos x="2147483646" y="1083966612"/>
                </a:cxn>
                <a:cxn ang="0">
                  <a:pos x="2147483646" y="1060819977"/>
                </a:cxn>
                <a:cxn ang="0">
                  <a:pos x="0" y="998894363"/>
                </a:cxn>
                <a:cxn ang="0">
                  <a:pos x="2147483646" y="1465354288"/>
                </a:cxn>
              </a:cxnLst>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ln>
          </p:spPr>
          <p:txBody>
            <a:bodyPr/>
            <a:p>
              <a:endParaRPr lang="zh-CN" altLang="en-US"/>
            </a:p>
          </p:txBody>
        </p:sp>
        <p:sp>
          <p:nvSpPr>
            <p:cNvPr id="1052" name="Freeform 5"/>
            <p:cNvSpPr/>
            <p:nvPr/>
          </p:nvSpPr>
          <p:spPr>
            <a:xfrm>
              <a:off x="459506" y="1866405"/>
              <a:ext cx="11277600" cy="4533900"/>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alpha val="100000"/>
              </a:schemeClr>
            </a:solidFill>
            <a:ln w="9525">
              <a:noFill/>
            </a:ln>
          </p:spPr>
          <p:txBody>
            <a:bodyPr/>
            <a:p>
              <a:endParaRPr lang="zh-CN" altLang="en-US"/>
            </a:p>
          </p:txBody>
        </p:sp>
        <p:sp>
          <p:nvSpPr>
            <p:cNvPr id="1053" name="Freeform 5"/>
            <p:cNvSpPr>
              <a:spLocks noEditPoints="1"/>
            </p:cNvSpPr>
            <p:nvPr/>
          </p:nvSpPr>
          <p:spPr>
            <a:xfrm>
              <a:off x="0" y="1587"/>
              <a:ext cx="12192000" cy="6856413"/>
            </a:xfrm>
            <a:custGeom>
              <a:avLst/>
              <a:gdLst/>
              <a:ahLst/>
              <a:cxnLst>
                <a:cxn ang="0">
                  <a:pos x="0" y="0"/>
                </a:cxn>
                <a:cxn ang="0">
                  <a:pos x="0"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alpha val="100000"/>
              </a:schemeClr>
            </a:solidFill>
            <a:ln w="9525">
              <a:noFill/>
            </a:ln>
          </p:spPr>
          <p:txBody>
            <a:bodyPr/>
            <a:p>
              <a:endParaRPr lang="zh-CN" altLang="en-US"/>
            </a:p>
          </p:txBody>
        </p:sp>
      </p:grpSp>
      <p:sp>
        <p:nvSpPr>
          <p:cNvPr id="1027" name="Title Placeholder 1"/>
          <p:cNvSpPr>
            <a:spLocks noGrp="1"/>
          </p:cNvSpPr>
          <p:nvPr>
            <p:ph type="title"/>
          </p:nvPr>
        </p:nvSpPr>
        <p:spPr>
          <a:xfrm>
            <a:off x="1155700" y="973138"/>
            <a:ext cx="8761413" cy="708025"/>
          </a:xfrm>
          <a:prstGeom prst="rect">
            <a:avLst/>
          </a:prstGeom>
          <a:noFill/>
          <a:ln w="9525">
            <a:noFill/>
          </a:ln>
        </p:spPr>
        <p:txBody>
          <a:bodyPr anchor="ctr"/>
          <a:p>
            <a:pPr lvl="0"/>
            <a:r>
              <a:rPr lang="zh-CN" altLang="en-US" dirty="0"/>
              <a:t>单击此处编辑母版标题样式</a:t>
            </a:r>
            <a:endParaRPr lang="zh-CN" altLang="en-US" dirty="0"/>
          </a:p>
        </p:txBody>
      </p:sp>
      <p:sp>
        <p:nvSpPr>
          <p:cNvPr id="1028" name="Text Placeholder 2"/>
          <p:cNvSpPr>
            <a:spLocks noGrp="1"/>
          </p:cNvSpPr>
          <p:nvPr>
            <p:ph type="body"/>
          </p:nvPr>
        </p:nvSpPr>
        <p:spPr>
          <a:xfrm>
            <a:off x="1155700" y="2603500"/>
            <a:ext cx="8761413" cy="34163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lstStyle>
            <a:lvl1pPr algn="r" eaLnBrk="1" hangingPunct="1">
              <a:defRPr sz="1000" b="1">
                <a:solidFill>
                  <a:schemeClr val="accent1"/>
                </a:solidFill>
              </a:defRPr>
            </a:lvl1pPr>
          </a:lstStyle>
          <a:p>
            <a:pPr marL="0" marR="0" lvl="0" indent="0" algn="r" defTabSz="457200" rtl="0" eaLnBrk="1" fontAlgn="base" latinLnBrk="0" hangingPunct="1">
              <a:lnSpc>
                <a:spcPct val="100000"/>
              </a:lnSpc>
              <a:spcBef>
                <a:spcPct val="0"/>
              </a:spcBef>
              <a:spcAft>
                <a:spcPct val="0"/>
              </a:spcAft>
              <a:buClrTx/>
              <a:buSzTx/>
              <a:buFontTx/>
              <a:buNone/>
              <a:defRPr/>
            </a:pPr>
            <a:fld id="{D1AC3D29-3EF1-4B84-8D68-8C6618C1D633}" type="datetimeFigureOut">
              <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rPr>
            </a:fld>
            <a:endParaRPr kumimoji="0" lang="en-US" altLang="zh-CN" sz="1000" b="1" i="0" u="none" strike="noStrike" kern="1200" cap="none" spc="0" normalizeH="0" baseline="0" noProof="0">
              <a:ln>
                <a:noFill/>
              </a:ln>
              <a:solidFill>
                <a:schemeClr val="accent1"/>
              </a:solidFill>
              <a:effectLst/>
              <a:uLnTx/>
              <a:uFillTx/>
              <a:latin typeface="Century Gothic" pitchFamily="34" charset="0"/>
              <a:ea typeface="+mn-ea"/>
              <a:cs typeface="+mn-cs"/>
            </a:endParaRPr>
          </a:p>
        </p:txBody>
      </p:sp>
      <p:sp>
        <p:nvSpPr>
          <p:cNvPr id="5"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lstStyle>
            <a:lvl1pPr>
              <a:defRPr sz="1000" b="1">
                <a:solidFill>
                  <a:schemeClr val="accent1"/>
                </a:solidFill>
                <a:ea typeface="宋体" panose="02010600030101010101" pitchFamily="2" charset="-122"/>
              </a:defRPr>
            </a:lvl1pPr>
          </a:lstStyle>
          <a:p>
            <a:pPr lvl="0" eaLnBrk="1" hangingPunct="1">
              <a:buNone/>
            </a:pPr>
            <a:r>
              <a:rPr lang="en-US" altLang="zh-CN" dirty="0">
                <a:latin typeface="Century Gothic" pitchFamily="34" charset="0"/>
              </a:rPr>
              <a:t>
              </a:t>
            </a:r>
            <a:endParaRPr lang="en-US" altLang="zh-CN" sz="1000" b="1" dirty="0">
              <a:solidFill>
                <a:schemeClr val="accent1"/>
              </a:solidFill>
              <a:latin typeface="Century Gothic" pitchFamily="34" charset="0"/>
              <a:ea typeface="宋体" panose="02010600030101010101" pitchFamily="2" charset="-122"/>
            </a:endParaRPr>
          </a:p>
        </p:txBody>
      </p:sp>
      <p:sp>
        <p:nvSpPr>
          <p:cNvPr id="21" name="Rectangle 2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lstStyle>
            <a:lvl1pPr algn="ctr" eaLnBrk="1" hangingPunct="1">
              <a:defRPr sz="2800">
                <a:solidFill>
                  <a:schemeClr val="bg1"/>
                </a:solidFill>
              </a:defRPr>
            </a:lvl1pPr>
          </a:lstStyle>
          <a:p>
            <a:pPr marL="0" marR="0" lvl="0" indent="0" algn="ctr" defTabSz="457200" rtl="0" eaLnBrk="1" fontAlgn="base" latinLnBrk="0" hangingPunct="1">
              <a:lnSpc>
                <a:spcPct val="100000"/>
              </a:lnSpc>
              <a:spcBef>
                <a:spcPct val="0"/>
              </a:spcBef>
              <a:spcAft>
                <a:spcPct val="0"/>
              </a:spcAft>
              <a:buClrTx/>
              <a:buSzTx/>
              <a:buFontTx/>
              <a:buNone/>
              <a:defRPr/>
            </a:pPr>
            <a:fld id="{1A3F2ECA-9CEF-460C-9BB4-71CCAA4EBC5D}" type="slidenum">
              <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rPr>
            </a:fld>
            <a:endParaRPr kumimoji="0" lang="en-US" altLang="zh-CN" sz="2800" b="0" i="0" u="none" strike="noStrike" kern="1200" cap="none" spc="0" normalizeH="0" baseline="0" noProof="0">
              <a:ln>
                <a:noFill/>
              </a:ln>
              <a:solidFill>
                <a:schemeClr val="bg1"/>
              </a:solidFill>
              <a:effectLst/>
              <a:uLnTx/>
              <a:uFillTx/>
              <a:latin typeface="Century Gothic"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sldNum="0" hdr="0" ftr="0" dt="0"/>
  <p:txStyles>
    <p:title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entury Gothic" pitchFamily="34" charset="0"/>
        </a:defRPr>
      </a:lvl2pPr>
      <a:lvl3pPr algn="l" defTabSz="457200" rtl="0" eaLnBrk="0" fontAlgn="base" hangingPunct="0">
        <a:spcBef>
          <a:spcPct val="0"/>
        </a:spcBef>
        <a:spcAft>
          <a:spcPct val="0"/>
        </a:spcAft>
        <a:defRPr sz="3600">
          <a:solidFill>
            <a:schemeClr val="bg2"/>
          </a:solidFill>
          <a:latin typeface="Century Gothic" pitchFamily="34" charset="0"/>
        </a:defRPr>
      </a:lvl3pPr>
      <a:lvl4pPr algn="l" defTabSz="457200" rtl="0" eaLnBrk="0" fontAlgn="base" hangingPunct="0">
        <a:spcBef>
          <a:spcPct val="0"/>
        </a:spcBef>
        <a:spcAft>
          <a:spcPct val="0"/>
        </a:spcAft>
        <a:defRPr sz="3600">
          <a:solidFill>
            <a:schemeClr val="bg2"/>
          </a:solidFill>
          <a:latin typeface="Century Gothic" pitchFamily="34" charset="0"/>
        </a:defRPr>
      </a:lvl4pPr>
      <a:lvl5pPr algn="l" defTabSz="457200" rtl="0" eaLnBrk="0" fontAlgn="base" hangingPunct="0">
        <a:spcBef>
          <a:spcPct val="0"/>
        </a:spcBef>
        <a:spcAft>
          <a:spcPct val="0"/>
        </a:spcAft>
        <a:defRPr sz="3600">
          <a:solidFill>
            <a:schemeClr val="bg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itchFamily="18"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7.bin"/><Relationship Id="rId3" Type="http://schemas.openxmlformats.org/officeDocument/2006/relationships/oleObject" Target="../embeddings/oleObject6.bin"/><Relationship Id="rId2" Type="http://schemas.openxmlformats.org/officeDocument/2006/relationships/image" Target="../media/image12.w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8.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8.w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9.wmf"/><Relationship Id="rId1"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20.wmf"/><Relationship Id="rId1"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9" Type="http://schemas.openxmlformats.org/officeDocument/2006/relationships/image" Target="../media/image23.wmf"/><Relationship Id="rId8" Type="http://schemas.openxmlformats.org/officeDocument/2006/relationships/oleObject" Target="../embeddings/oleObject16.bin"/><Relationship Id="rId7" Type="http://schemas.openxmlformats.org/officeDocument/2006/relationships/oleObject" Target="../embeddings/oleObject15.bin"/><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12.wmf"/><Relationship Id="rId3" Type="http://schemas.openxmlformats.org/officeDocument/2006/relationships/oleObject" Target="../embeddings/oleObject13.bin"/><Relationship Id="rId2" Type="http://schemas.openxmlformats.org/officeDocument/2006/relationships/image" Target="../media/image21.wmf"/><Relationship Id="rId13" Type="http://schemas.openxmlformats.org/officeDocument/2006/relationships/vmlDrawing" Target="../drawings/vmlDrawing8.vml"/><Relationship Id="rId12" Type="http://schemas.openxmlformats.org/officeDocument/2006/relationships/slideLayout" Target="../slideLayouts/slideLayout7.xml"/><Relationship Id="rId11" Type="http://schemas.openxmlformats.org/officeDocument/2006/relationships/image" Target="../media/image24.wmf"/><Relationship Id="rId10" Type="http://schemas.openxmlformats.org/officeDocument/2006/relationships/oleObject" Target="../embeddings/oleObject17.bin"/><Relationship Id="rId1"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9" Type="http://schemas.openxmlformats.org/officeDocument/2006/relationships/image" Target="../media/image29.wmf"/><Relationship Id="rId8" Type="http://schemas.openxmlformats.org/officeDocument/2006/relationships/oleObject" Target="../embeddings/oleObject21.bin"/><Relationship Id="rId7" Type="http://schemas.openxmlformats.org/officeDocument/2006/relationships/image" Target="../media/image28.png"/><Relationship Id="rId6" Type="http://schemas.openxmlformats.org/officeDocument/2006/relationships/image" Target="../media/image27.wmf"/><Relationship Id="rId5" Type="http://schemas.openxmlformats.org/officeDocument/2006/relationships/oleObject" Target="../embeddings/oleObject20.bin"/><Relationship Id="rId4" Type="http://schemas.openxmlformats.org/officeDocument/2006/relationships/image" Target="../media/image26.wmf"/><Relationship Id="rId3" Type="http://schemas.openxmlformats.org/officeDocument/2006/relationships/oleObject" Target="../embeddings/oleObject19.bin"/><Relationship Id="rId2" Type="http://schemas.openxmlformats.org/officeDocument/2006/relationships/image" Target="../media/image25.wmf"/><Relationship Id="rId13" Type="http://schemas.openxmlformats.org/officeDocument/2006/relationships/vmlDrawing" Target="../drawings/vmlDrawing9.vml"/><Relationship Id="rId12" Type="http://schemas.openxmlformats.org/officeDocument/2006/relationships/slideLayout" Target="../slideLayouts/slideLayout7.xml"/><Relationship Id="rId11" Type="http://schemas.openxmlformats.org/officeDocument/2006/relationships/image" Target="../media/image30.wmf"/><Relationship Id="rId10" Type="http://schemas.openxmlformats.org/officeDocument/2006/relationships/oleObject" Target="../embeddings/oleObject22.bin"/><Relationship Id="rId1"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6.wmf"/><Relationship Id="rId3" Type="http://schemas.openxmlformats.org/officeDocument/2006/relationships/oleObject" Target="../embeddings/oleObject2.bin"/><Relationship Id="rId2" Type="http://schemas.openxmlformats.org/officeDocument/2006/relationships/image" Target="../media/image5.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oleObject" Target="../embeddings/oleObject24.bin"/><Relationship Id="rId2" Type="http://schemas.openxmlformats.org/officeDocument/2006/relationships/image" Target="../media/image12.wmf"/><Relationship Id="rId1" Type="http://schemas.openxmlformats.org/officeDocument/2006/relationships/oleObject" Target="../embeddings/oleObject23.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oleObject" Target="../embeddings/oleObject26.bin"/><Relationship Id="rId2" Type="http://schemas.openxmlformats.org/officeDocument/2006/relationships/image" Target="../media/image12.wmf"/><Relationship Id="rId1" Type="http://schemas.openxmlformats.org/officeDocument/2006/relationships/oleObject" Target="../embeddings/oleObject25.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tiff"/></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jpeg"/><Relationship Id="rId1"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a:spLocks noGrp="1"/>
          </p:cNvSpPr>
          <p:nvPr>
            <p:ph type="ctrTitle"/>
          </p:nvPr>
        </p:nvSpPr>
        <p:spPr>
          <a:xfrm>
            <a:off x="1155700" y="2100263"/>
            <a:ext cx="8824913" cy="2676525"/>
          </a:xfrm>
          <a:ln/>
        </p:spPr>
        <p:txBody>
          <a:bodyPr vert="horz" wrap="square" lIns="91440" tIns="45720" rIns="91440" bIns="45720" anchor="b"/>
          <a:p>
            <a:pPr defTabSz="457200" eaLnBrk="1" hangingPunct="1">
              <a:buClrTx/>
              <a:buSzTx/>
              <a:buFontTx/>
            </a:pPr>
            <a:r>
              <a:rPr lang="zh-CN" altLang="en-US" kern="1200" dirty="0">
                <a:latin typeface="+mj-lt"/>
                <a:ea typeface="宋体" panose="02010600030101010101" pitchFamily="2" charset="-122"/>
                <a:cs typeface="+mj-cs"/>
              </a:rPr>
              <a:t>数字逻辑</a:t>
            </a:r>
            <a:endParaRPr lang="zh-CN" altLang="en-US" kern="1200" dirty="0">
              <a:latin typeface="+mj-lt"/>
              <a:ea typeface="宋体" panose="02010600030101010101" pitchFamily="2" charset="-122"/>
              <a:cs typeface="+mj-cs"/>
            </a:endParaRPr>
          </a:p>
        </p:txBody>
      </p:sp>
      <p:sp>
        <p:nvSpPr>
          <p:cNvPr id="3" name="副标题 2"/>
          <p:cNvSpPr>
            <a:spLocks noGrp="1"/>
          </p:cNvSpPr>
          <p:nvPr>
            <p:ph type="subTitle" idx="1"/>
          </p:nvPr>
        </p:nvSpPr>
        <p:spPr bwMode="gray">
          <a:xfrm>
            <a:off x="1155700" y="4776788"/>
            <a:ext cx="8824913" cy="862013"/>
          </a:xfrm>
        </p:spPr>
        <p:txBody>
          <a:bodyPr vert="horz" wrap="square" lIns="91440" tIns="45720" rIns="91440" bIns="45720" numCol="1" rtlCol="0" anchor="t" anchorCtr="0" compatLnSpc="1">
            <a:normAutofit/>
          </a:bodyPr>
          <a:lstStyle/>
          <a:p>
            <a:pPr marL="0" marR="0" lvl="0" indent="0" algn="l" defTabSz="457200" rtl="0" eaLnBrk="1" fontAlgn="auto" latinLnBrk="0" hangingPunct="1">
              <a:lnSpc>
                <a:spcPct val="100000"/>
              </a:lnSpc>
              <a:spcBef>
                <a:spcPts val="1000"/>
              </a:spcBef>
              <a:spcAft>
                <a:spcPts val="0"/>
              </a:spcAft>
              <a:buClr>
                <a:schemeClr val="accent1"/>
              </a:buClr>
              <a:buSzPct val="80000"/>
              <a:buFont typeface="Wingdings 3" pitchFamily="18" charset="2"/>
              <a:buNone/>
              <a:defRPr/>
            </a:pPr>
            <a:r>
              <a:rPr kumimoji="0" lang="zh-CN" altLang="en-US" sz="1800" b="0" i="0" u="none" strike="noStrike" kern="1200" cap="all" spc="0" normalizeH="0" baseline="0" noProof="0" dirty="0">
                <a:ln>
                  <a:noFill/>
                </a:ln>
                <a:solidFill>
                  <a:schemeClr val="accent1">
                    <a:lumMod val="60000"/>
                    <a:lumOff val="40000"/>
                  </a:schemeClr>
                </a:solidFill>
                <a:effectLst/>
                <a:uLnTx/>
                <a:uFillTx/>
                <a:latin typeface="+mn-lt"/>
                <a:ea typeface="+mn-ea"/>
                <a:cs typeface="+mn-cs"/>
              </a:rPr>
              <a:t>大作业讲评</a:t>
            </a:r>
            <a:endParaRPr kumimoji="0" lang="zh-CN" altLang="en-US" sz="1800" b="0" i="0" u="none" strike="noStrike" kern="1200" cap="all" spc="0" normalizeH="0" baseline="0" noProof="0" dirty="0">
              <a:ln>
                <a:noFill/>
              </a:ln>
              <a:solidFill>
                <a:schemeClr val="accent1">
                  <a:lumMod val="60000"/>
                  <a:lumOff val="40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5603" name="文本框 4"/>
          <p:cNvSpPr txBox="1"/>
          <p:nvPr/>
        </p:nvSpPr>
        <p:spPr>
          <a:xfrm>
            <a:off x="831850" y="1557338"/>
            <a:ext cx="1103788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8.</a:t>
            </a:r>
            <a:r>
              <a:rPr lang="zh-CN" altLang="en-US" sz="2400" dirty="0">
                <a:solidFill>
                  <a:schemeClr val="tx1"/>
                </a:solidFill>
                <a:ea typeface="宋体" panose="02010600030101010101" pitchFamily="2" charset="-122"/>
              </a:rPr>
              <a:t>对于阳接法的发光二极管数码显示器，应采用</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电平驱动的七段显示译码器</a:t>
            </a:r>
            <a:endParaRPr lang="zh-CN" altLang="en-US" sz="2400" dirty="0">
              <a:solidFill>
                <a:schemeClr val="tx1"/>
              </a:solidFill>
              <a:ea typeface="宋体" panose="02010600030101010101" pitchFamily="2" charset="-122"/>
            </a:endParaRPr>
          </a:p>
        </p:txBody>
      </p:sp>
      <p:sp>
        <p:nvSpPr>
          <p:cNvPr id="25604" name="文本框 5"/>
          <p:cNvSpPr txBox="1"/>
          <p:nvPr/>
        </p:nvSpPr>
        <p:spPr>
          <a:xfrm>
            <a:off x="893763" y="4664075"/>
            <a:ext cx="1416050"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答案：低</a:t>
            </a:r>
            <a:endParaRPr lang="zh-CN" altLang="en-US" sz="2400" dirty="0">
              <a:solidFill>
                <a:schemeClr val="tx1"/>
              </a:solidFill>
              <a:ea typeface="宋体" panose="02010600030101010101" pitchFamily="2" charset="-122"/>
            </a:endParaRPr>
          </a:p>
        </p:txBody>
      </p:sp>
      <p:sp>
        <p:nvSpPr>
          <p:cNvPr id="25605" name="文本框 6"/>
          <p:cNvSpPr txBox="1"/>
          <p:nvPr/>
        </p:nvSpPr>
        <p:spPr>
          <a:xfrm>
            <a:off x="831850" y="2670175"/>
            <a:ext cx="11110913" cy="157003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解析：按发光二极管单元连接方式分为共阳极数码管和共阴极数码管。</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共阳数码管是指将所有发光二极管的阳极接到一起形成公共阳极</a:t>
            </a:r>
            <a:r>
              <a:rPr lang="en-US" altLang="zh-CN" sz="2400" dirty="0">
                <a:solidFill>
                  <a:schemeClr val="tx1"/>
                </a:solidFill>
                <a:latin typeface="宋体" panose="02010600030101010101" pitchFamily="2" charset="-122"/>
                <a:ea typeface="宋体" panose="02010600030101010101" pitchFamily="2" charset="-122"/>
              </a:rPr>
              <a:t>(COM)</a:t>
            </a:r>
            <a:r>
              <a:rPr lang="zh-CN" altLang="en-US" sz="2400" dirty="0">
                <a:solidFill>
                  <a:schemeClr val="tx1"/>
                </a:solidFill>
                <a:latin typeface="宋体" panose="02010600030101010101" pitchFamily="2" charset="-122"/>
                <a:ea typeface="宋体" panose="02010600030101010101" pitchFamily="2" charset="-122"/>
              </a:rPr>
              <a:t>的数码管。</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当某一字段发光二极管的阴极为低电平时，相应字段就点亮。</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当某一字段的阴极为高电平时，相应字段就不亮</a:t>
            </a:r>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6627" name="文本框 4"/>
          <p:cNvSpPr txBox="1"/>
          <p:nvPr/>
        </p:nvSpPr>
        <p:spPr>
          <a:xfrm>
            <a:off x="831850" y="1557338"/>
            <a:ext cx="9842500"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9.</a:t>
            </a:r>
            <a:r>
              <a:rPr lang="zh-CN" altLang="en-US" sz="2400" dirty="0">
                <a:solidFill>
                  <a:schemeClr val="tx1"/>
                </a:solidFill>
                <a:ea typeface="宋体" panose="02010600030101010101" pitchFamily="2" charset="-122"/>
              </a:rPr>
              <a:t>八路数据选择器电路如图</a:t>
            </a:r>
            <a:r>
              <a:rPr lang="en-US" altLang="zh-CN" sz="2400" dirty="0">
                <a:solidFill>
                  <a:schemeClr val="tx1"/>
                </a:solidFill>
                <a:ea typeface="宋体" panose="02010600030101010101" pitchFamily="2" charset="-122"/>
              </a:rPr>
              <a:t>1</a:t>
            </a:r>
            <a:r>
              <a:rPr lang="zh-CN" altLang="en-US" sz="2400" dirty="0">
                <a:solidFill>
                  <a:schemeClr val="tx1"/>
                </a:solidFill>
                <a:ea typeface="宋体" panose="02010600030101010101" pitchFamily="2" charset="-122"/>
              </a:rPr>
              <a:t>所示，该电路实现的逻辑函数表达式是</a:t>
            </a:r>
            <a:r>
              <a:rPr lang="en-US" altLang="zh-CN" sz="2400" dirty="0">
                <a:solidFill>
                  <a:schemeClr val="tx1"/>
                </a:solidFill>
                <a:ea typeface="宋体" panose="02010600030101010101" pitchFamily="2" charset="-122"/>
              </a:rPr>
              <a:t>____</a:t>
            </a:r>
            <a:endParaRPr lang="zh-CN" altLang="en-US" sz="2400" dirty="0">
              <a:solidFill>
                <a:schemeClr val="tx1"/>
              </a:solidFill>
              <a:ea typeface="宋体" panose="02010600030101010101" pitchFamily="2" charset="-122"/>
            </a:endParaRPr>
          </a:p>
        </p:txBody>
      </p:sp>
      <p:sp>
        <p:nvSpPr>
          <p:cNvPr id="26628" name="文本框 5"/>
          <p:cNvSpPr txBox="1"/>
          <p:nvPr/>
        </p:nvSpPr>
        <p:spPr>
          <a:xfrm>
            <a:off x="831850" y="5214938"/>
            <a:ext cx="11080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endParaRPr lang="zh-CN" altLang="en-US" sz="2400" dirty="0">
              <a:solidFill>
                <a:schemeClr val="tx1"/>
              </a:solidFill>
              <a:ea typeface="宋体" panose="02010600030101010101" pitchFamily="2" charset="-122"/>
            </a:endParaRPr>
          </a:p>
        </p:txBody>
      </p:sp>
      <p:sp>
        <p:nvSpPr>
          <p:cNvPr id="26629" name="文本框 6"/>
          <p:cNvSpPr txBox="1"/>
          <p:nvPr/>
        </p:nvSpPr>
        <p:spPr>
          <a:xfrm>
            <a:off x="831850" y="3078163"/>
            <a:ext cx="5570538" cy="8302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解析：八路选择器，当选择</a:t>
            </a:r>
            <a:r>
              <a:rPr lang="en-US" altLang="zh-CN" sz="2400" dirty="0">
                <a:solidFill>
                  <a:schemeClr val="tx1"/>
                </a:solidFill>
                <a:latin typeface="宋体" panose="02010600030101010101" pitchFamily="2" charset="-122"/>
                <a:ea typeface="宋体" panose="02010600030101010101" pitchFamily="2" charset="-122"/>
              </a:rPr>
              <a:t>D1,D4,D6</a:t>
            </a:r>
            <a:r>
              <a:rPr lang="zh-CN" altLang="en-US" sz="2400" dirty="0">
                <a:solidFill>
                  <a:schemeClr val="tx1"/>
                </a:solidFill>
                <a:latin typeface="宋体" panose="02010600030101010101" pitchFamily="2" charset="-122"/>
                <a:ea typeface="宋体" panose="02010600030101010101" pitchFamily="2" charset="-122"/>
              </a:rPr>
              <a:t>时</a:t>
            </a:r>
            <a:r>
              <a:rPr lang="en-US" altLang="zh-CN" sz="2400" dirty="0">
                <a:solidFill>
                  <a:schemeClr val="tx1"/>
                </a:solidFill>
                <a:latin typeface="宋体" panose="02010600030101010101" pitchFamily="2" charset="-122"/>
                <a:ea typeface="宋体" panose="02010600030101010101" pitchFamily="2" charset="-122"/>
              </a:rPr>
              <a:t>F</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输出</a:t>
            </a:r>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所以</a:t>
            </a:r>
            <a:r>
              <a:rPr lang="en-US" altLang="zh-CN" sz="2400" dirty="0">
                <a:solidFill>
                  <a:schemeClr val="tx1"/>
                </a:solidFill>
                <a:latin typeface="宋体" panose="02010600030101010101" pitchFamily="2" charset="-122"/>
                <a:ea typeface="宋体" panose="02010600030101010101" pitchFamily="2" charset="-122"/>
              </a:rPr>
              <a:t>OPQ</a:t>
            </a:r>
            <a:r>
              <a:rPr lang="zh-CN" altLang="en-US" sz="2400" dirty="0">
                <a:solidFill>
                  <a:schemeClr val="tx1"/>
                </a:solidFill>
                <a:latin typeface="宋体" panose="02010600030101010101" pitchFamily="2" charset="-122"/>
                <a:ea typeface="宋体" panose="02010600030101010101" pitchFamily="2" charset="-122"/>
              </a:rPr>
              <a:t>分别取</a:t>
            </a:r>
            <a:r>
              <a:rPr lang="en-US" altLang="zh-CN" sz="2400" dirty="0">
                <a:solidFill>
                  <a:schemeClr val="tx1"/>
                </a:solidFill>
                <a:latin typeface="宋体" panose="02010600030101010101" pitchFamily="2" charset="-122"/>
                <a:ea typeface="宋体" panose="02010600030101010101" pitchFamily="2" charset="-122"/>
              </a:rPr>
              <a:t>001</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100</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110.</a:t>
            </a:r>
            <a:endParaRPr lang="en-US" altLang="zh-CN" sz="2400" dirty="0">
              <a:solidFill>
                <a:schemeClr val="tx1"/>
              </a:solidFill>
              <a:latin typeface="宋体" panose="02010600030101010101" pitchFamily="2" charset="-122"/>
              <a:ea typeface="宋体" panose="02010600030101010101" pitchFamily="2" charset="-122"/>
            </a:endParaRPr>
          </a:p>
        </p:txBody>
      </p:sp>
      <p:graphicFrame>
        <p:nvGraphicFramePr>
          <p:cNvPr id="26630" name="对象 1"/>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3080" name="" r:id="rId1" imgW="127000" imgH="215265" progId="Equation.3">
                  <p:embed/>
                </p:oleObj>
              </mc:Choice>
              <mc:Fallback>
                <p:oleObj name="" r:id="rId1" imgW="127000" imgH="215265" progId="Equation.3">
                  <p:embed/>
                  <p:pic>
                    <p:nvPicPr>
                      <p:cNvPr id="0" name="图片 3079"/>
                      <p:cNvPicPr/>
                      <p:nvPr/>
                    </p:nvPicPr>
                    <p:blipFill>
                      <a:blip r:embed="rId2"/>
                      <a:stretch>
                        <a:fillRect/>
                      </a:stretch>
                    </p:blipFill>
                    <p:spPr>
                      <a:xfrm>
                        <a:off x="6032500" y="3319463"/>
                        <a:ext cx="127000" cy="215900"/>
                      </a:xfrm>
                      <a:prstGeom prst="rect">
                        <a:avLst/>
                      </a:prstGeom>
                      <a:noFill/>
                      <a:ln w="38100">
                        <a:noFill/>
                        <a:miter/>
                      </a:ln>
                    </p:spPr>
                  </p:pic>
                </p:oleObj>
              </mc:Fallback>
            </mc:AlternateContent>
          </a:graphicData>
        </a:graphic>
      </p:graphicFrame>
      <p:graphicFrame>
        <p:nvGraphicFramePr>
          <p:cNvPr id="26631" name="对象 2"/>
          <p:cNvGraphicFramePr>
            <a:graphicFrameLocks noChangeAspect="1"/>
          </p:cNvGraphicFramePr>
          <p:nvPr/>
        </p:nvGraphicFramePr>
        <p:xfrm>
          <a:off x="5638800" y="3319463"/>
          <a:ext cx="914400" cy="215900"/>
        </p:xfrm>
        <a:graphic>
          <a:graphicData uri="http://schemas.openxmlformats.org/presentationml/2006/ole">
            <mc:AlternateContent xmlns:mc="http://schemas.openxmlformats.org/markup-compatibility/2006">
              <mc:Choice xmlns:v="urn:schemas-microsoft-com:vml" Requires="v">
                <p:oleObj spid="_x0000_s3081" name="" r:id="rId3" imgW="127000" imgH="215265" progId="Equation.3">
                  <p:embed/>
                </p:oleObj>
              </mc:Choice>
              <mc:Fallback>
                <p:oleObj name="" r:id="rId3" imgW="127000" imgH="215265" progId="Equation.3">
                  <p:embed/>
                  <p:pic>
                    <p:nvPicPr>
                      <p:cNvPr id="0" name="图片 3080"/>
                      <p:cNvPicPr/>
                      <p:nvPr/>
                    </p:nvPicPr>
                    <p:blipFill>
                      <a:blip r:embed="rId2"/>
                      <a:stretch>
                        <a:fillRect/>
                      </a:stretch>
                    </p:blipFill>
                    <p:spPr>
                      <a:xfrm>
                        <a:off x="5638800" y="3319463"/>
                        <a:ext cx="914400" cy="215900"/>
                      </a:xfrm>
                      <a:prstGeom prst="rect">
                        <a:avLst/>
                      </a:prstGeom>
                      <a:noFill/>
                      <a:ln w="38100">
                        <a:noFill/>
                        <a:miter/>
                      </a:ln>
                    </p:spPr>
                  </p:pic>
                </p:oleObj>
              </mc:Fallback>
            </mc:AlternateContent>
          </a:graphicData>
        </a:graphic>
      </p:graphicFrame>
      <p:graphicFrame>
        <p:nvGraphicFramePr>
          <p:cNvPr id="26632" name="对象 7"/>
          <p:cNvGraphicFramePr>
            <a:graphicFrameLocks noChangeAspect="1"/>
          </p:cNvGraphicFramePr>
          <p:nvPr/>
        </p:nvGraphicFramePr>
        <p:xfrm>
          <a:off x="1939925" y="5214938"/>
          <a:ext cx="3584575" cy="536575"/>
        </p:xfrm>
        <a:graphic>
          <a:graphicData uri="http://schemas.openxmlformats.org/presentationml/2006/ole">
            <mc:AlternateContent xmlns:mc="http://schemas.openxmlformats.org/markup-compatibility/2006">
              <mc:Choice xmlns:v="urn:schemas-microsoft-com:vml" Requires="v">
                <p:oleObj spid="_x0000_s3082" name="" r:id="rId4" imgW="1612900" imgH="241300" progId="Equation.3">
                  <p:embed/>
                </p:oleObj>
              </mc:Choice>
              <mc:Fallback>
                <p:oleObj name="" r:id="rId4" imgW="1612900" imgH="241300" progId="Equation.3">
                  <p:embed/>
                  <p:pic>
                    <p:nvPicPr>
                      <p:cNvPr id="0" name="图片 3081"/>
                      <p:cNvPicPr/>
                      <p:nvPr/>
                    </p:nvPicPr>
                    <p:blipFill>
                      <a:blip r:embed="rId5"/>
                      <a:stretch>
                        <a:fillRect/>
                      </a:stretch>
                    </p:blipFill>
                    <p:spPr>
                      <a:xfrm>
                        <a:off x="1939925" y="5214938"/>
                        <a:ext cx="3584575" cy="536575"/>
                      </a:xfrm>
                      <a:prstGeom prst="rect">
                        <a:avLst/>
                      </a:prstGeom>
                      <a:noFill/>
                      <a:ln w="38100">
                        <a:noFill/>
                        <a:miter/>
                      </a:ln>
                    </p:spPr>
                  </p:pic>
                </p:oleObj>
              </mc:Fallback>
            </mc:AlternateContent>
          </a:graphicData>
        </a:graphic>
      </p:graphicFrame>
      <p:pic>
        <p:nvPicPr>
          <p:cNvPr id="26633" name="图片 9"/>
          <p:cNvPicPr>
            <a:picLocks noChangeAspect="1"/>
          </p:cNvPicPr>
          <p:nvPr/>
        </p:nvPicPr>
        <p:blipFill>
          <a:blip r:embed="rId6"/>
          <a:stretch>
            <a:fillRect/>
          </a:stretch>
        </p:blipFill>
        <p:spPr>
          <a:xfrm>
            <a:off x="6400800" y="2019300"/>
            <a:ext cx="4273550" cy="2859088"/>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图片 9"/>
          <p:cNvPicPr>
            <a:picLocks noChangeAspect="1"/>
          </p:cNvPicPr>
          <p:nvPr/>
        </p:nvPicPr>
        <p:blipFill>
          <a:blip r:embed="rId1"/>
          <a:stretch>
            <a:fillRect/>
          </a:stretch>
        </p:blipFill>
        <p:spPr>
          <a:xfrm>
            <a:off x="2951163" y="4252913"/>
            <a:ext cx="631825" cy="461962"/>
          </a:xfrm>
          <a:prstGeom prst="rect">
            <a:avLst/>
          </a:prstGeom>
          <a:noFill/>
          <a:ln w="9525">
            <a:noFill/>
          </a:ln>
        </p:spPr>
      </p:pic>
      <p:pic>
        <p:nvPicPr>
          <p:cNvPr id="27651" name="图片 4"/>
          <p:cNvPicPr>
            <a:picLocks noChangeAspect="1"/>
          </p:cNvPicPr>
          <p:nvPr/>
        </p:nvPicPr>
        <p:blipFill>
          <a:blip r:embed="rId1"/>
          <a:stretch>
            <a:fillRect/>
          </a:stretch>
        </p:blipFill>
        <p:spPr>
          <a:xfrm>
            <a:off x="2001838" y="2886075"/>
            <a:ext cx="630237" cy="461963"/>
          </a:xfrm>
          <a:prstGeom prst="rect">
            <a:avLst/>
          </a:prstGeom>
          <a:noFill/>
          <a:ln w="9525">
            <a:noFill/>
          </a:ln>
        </p:spPr>
      </p:pic>
      <p:pic>
        <p:nvPicPr>
          <p:cNvPr id="27652" name="图片 2"/>
          <p:cNvPicPr>
            <a:picLocks noChangeAspect="1"/>
          </p:cNvPicPr>
          <p:nvPr/>
        </p:nvPicPr>
        <p:blipFill>
          <a:blip r:embed="rId1"/>
          <a:stretch>
            <a:fillRect/>
          </a:stretch>
        </p:blipFill>
        <p:spPr>
          <a:xfrm>
            <a:off x="4035425" y="1536700"/>
            <a:ext cx="649288" cy="476250"/>
          </a:xfrm>
          <a:prstGeom prst="rect">
            <a:avLst/>
          </a:prstGeom>
          <a:noFill/>
          <a:ln w="9525">
            <a:noFill/>
          </a:ln>
        </p:spPr>
      </p:pic>
      <p:sp>
        <p:nvSpPr>
          <p:cNvPr id="27653"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7654" name="文本框 4"/>
          <p:cNvSpPr txBox="1"/>
          <p:nvPr/>
        </p:nvSpPr>
        <p:spPr>
          <a:xfrm>
            <a:off x="796925" y="1557338"/>
            <a:ext cx="670401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10.</a:t>
            </a:r>
            <a:r>
              <a:rPr lang="zh-CN" altLang="en-US" sz="2400" dirty="0">
                <a:solidFill>
                  <a:schemeClr val="tx1"/>
                </a:solidFill>
                <a:ea typeface="宋体" panose="02010600030101010101" pitchFamily="2" charset="-122"/>
              </a:rPr>
              <a:t>逻辑函数</a:t>
            </a:r>
            <a:r>
              <a:rPr lang="en-US" altLang="zh-CN" sz="2400" dirty="0">
                <a:solidFill>
                  <a:schemeClr val="tx1"/>
                </a:solidFill>
                <a:ea typeface="宋体" panose="02010600030101010101" pitchFamily="2" charset="-122"/>
              </a:rPr>
              <a:t>F=(A+B)(A+    )</a:t>
            </a:r>
            <a:r>
              <a:rPr lang="zh-CN" altLang="en-US" sz="2400" dirty="0">
                <a:solidFill>
                  <a:schemeClr val="tx1"/>
                </a:solidFill>
                <a:ea typeface="宋体" panose="02010600030101010101" pitchFamily="2" charset="-122"/>
              </a:rPr>
              <a:t>的对偶式</a:t>
            </a:r>
            <a:r>
              <a:rPr lang="en-US" altLang="zh-CN" sz="2400" dirty="0">
                <a:solidFill>
                  <a:schemeClr val="tx1"/>
                </a:solidFill>
                <a:ea typeface="宋体" panose="02010600030101010101" pitchFamily="2" charset="-122"/>
              </a:rPr>
              <a:t>F’</a:t>
            </a:r>
            <a:r>
              <a:rPr lang="zh-CN" altLang="en-US" sz="2400" dirty="0">
                <a:solidFill>
                  <a:schemeClr val="tx1"/>
                </a:solidFill>
                <a:ea typeface="宋体" panose="02010600030101010101" pitchFamily="2" charset="-122"/>
              </a:rPr>
              <a:t>为</a:t>
            </a:r>
            <a:r>
              <a:rPr lang="zh-CN" altLang="en-US" sz="2400" u="sng" dirty="0">
                <a:solidFill>
                  <a:schemeClr val="tx1"/>
                </a:solidFill>
                <a:ea typeface="宋体" panose="02010600030101010101" pitchFamily="2" charset="-122"/>
              </a:rPr>
              <a:t>          </a:t>
            </a:r>
            <a:r>
              <a:rPr lang="en-US" altLang="zh-CN" sz="2400" u="sng"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7655" name="文本框 5"/>
          <p:cNvSpPr txBox="1"/>
          <p:nvPr/>
        </p:nvSpPr>
        <p:spPr>
          <a:xfrm>
            <a:off x="831850" y="4256088"/>
            <a:ext cx="2368550"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F’=AB+A</a:t>
            </a:r>
            <a:endParaRPr lang="zh-CN" altLang="zh-CN" sz="2400" dirty="0">
              <a:solidFill>
                <a:schemeClr val="tx1"/>
              </a:solidFill>
              <a:ea typeface="宋体" panose="02010600030101010101" pitchFamily="2" charset="-122"/>
            </a:endParaRPr>
          </a:p>
        </p:txBody>
      </p:sp>
      <p:sp>
        <p:nvSpPr>
          <p:cNvPr id="27656" name="文本框 6"/>
          <p:cNvSpPr txBox="1"/>
          <p:nvPr/>
        </p:nvSpPr>
        <p:spPr>
          <a:xfrm>
            <a:off x="831850" y="2509838"/>
            <a:ext cx="9879013" cy="8318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解析：对偶式即把</a:t>
            </a:r>
            <a:r>
              <a:rPr lang="en-US" altLang="zh-CN" sz="2400" dirty="0">
                <a:solidFill>
                  <a:schemeClr val="tx1"/>
                </a:solidFill>
                <a:latin typeface="宋体" panose="02010600030101010101" pitchFamily="2" charset="-122"/>
                <a:ea typeface="宋体" panose="02010600030101010101" pitchFamily="2" charset="-122"/>
              </a:rPr>
              <a:t>F</a:t>
            </a:r>
            <a:r>
              <a:rPr lang="zh-CN" altLang="en-US" sz="2400" dirty="0">
                <a:solidFill>
                  <a:schemeClr val="tx1"/>
                </a:solidFill>
                <a:latin typeface="宋体" panose="02010600030101010101" pitchFamily="2" charset="-122"/>
                <a:ea typeface="宋体" panose="02010600030101010101" pitchFamily="2" charset="-122"/>
              </a:rPr>
              <a:t>中的与换成或，或换成与；</a:t>
            </a:r>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换成</a:t>
            </a:r>
            <a:r>
              <a:rPr lang="en-US" altLang="zh-CN" sz="2400" dirty="0">
                <a:solidFill>
                  <a:schemeClr val="tx1"/>
                </a:solidFill>
                <a:latin typeface="宋体" panose="02010600030101010101" pitchFamily="2" charset="-122"/>
                <a:ea typeface="宋体" panose="02010600030101010101" pitchFamily="2" charset="-122"/>
              </a:rPr>
              <a:t>0,0</a:t>
            </a:r>
            <a:r>
              <a:rPr lang="zh-CN" altLang="en-US" sz="2400" dirty="0">
                <a:solidFill>
                  <a:schemeClr val="tx1"/>
                </a:solidFill>
                <a:latin typeface="宋体" panose="02010600030101010101" pitchFamily="2" charset="-122"/>
                <a:ea typeface="宋体" panose="02010600030101010101" pitchFamily="2" charset="-122"/>
              </a:rPr>
              <a:t>换成</a:t>
            </a:r>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所以可得</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F’=AB+A</a:t>
            </a:r>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15363" name="文本框 4"/>
          <p:cNvSpPr txBox="1"/>
          <p:nvPr/>
        </p:nvSpPr>
        <p:spPr>
          <a:xfrm>
            <a:off x="831850" y="1557338"/>
            <a:ext cx="470058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11.</a:t>
            </a:r>
            <a:r>
              <a:rPr lang="zh-CN" altLang="en-US" sz="2400" dirty="0">
                <a:solidFill>
                  <a:schemeClr val="tx1"/>
                </a:solidFill>
                <a:ea typeface="宋体" panose="02010600030101010101" pitchFamily="2" charset="-122"/>
              </a:rPr>
              <a:t>下列各组数中，是</a:t>
            </a:r>
            <a:r>
              <a:rPr lang="en-US" altLang="zh-CN" sz="2400" dirty="0">
                <a:solidFill>
                  <a:schemeClr val="tx1"/>
                </a:solidFill>
                <a:ea typeface="宋体" panose="02010600030101010101" pitchFamily="2" charset="-122"/>
              </a:rPr>
              <a:t>8</a:t>
            </a:r>
            <a:r>
              <a:rPr lang="zh-CN" altLang="en-US" sz="2400" dirty="0">
                <a:solidFill>
                  <a:schemeClr val="tx1"/>
                </a:solidFill>
                <a:ea typeface="宋体" panose="02010600030101010101" pitchFamily="2" charset="-122"/>
              </a:rPr>
              <a:t>进制的是</a:t>
            </a:r>
            <a:r>
              <a:rPr lang="en-US" altLang="zh-CN" sz="2400"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7652" name="文本框 5"/>
          <p:cNvSpPr txBox="1"/>
          <p:nvPr/>
        </p:nvSpPr>
        <p:spPr>
          <a:xfrm>
            <a:off x="831850" y="5214938"/>
            <a:ext cx="133508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A</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6032500" cy="8302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解析：八进制逢八进一</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排除法：八进制不可能存在</a:t>
            </a:r>
            <a:r>
              <a:rPr lang="en-US" altLang="zh-CN" sz="2400" dirty="0">
                <a:solidFill>
                  <a:schemeClr val="tx1"/>
                </a:solidFill>
                <a:latin typeface="宋体" panose="02010600030101010101" pitchFamily="2" charset="-122"/>
                <a:ea typeface="宋体" panose="02010600030101010101" pitchFamily="2" charset="-122"/>
              </a:rPr>
              <a:t>8,9,E,F</a:t>
            </a:r>
            <a:r>
              <a:rPr lang="zh-CN" altLang="en-US" sz="2400" dirty="0">
                <a:solidFill>
                  <a:schemeClr val="tx1"/>
                </a:solidFill>
                <a:latin typeface="宋体" panose="02010600030101010101" pitchFamily="2" charset="-122"/>
                <a:ea typeface="宋体" panose="02010600030101010101" pitchFamily="2" charset="-122"/>
              </a:rPr>
              <a:t>等数字</a:t>
            </a:r>
            <a:r>
              <a:rPr lang="en-US" altLang="zh-CN" sz="2400" dirty="0">
                <a:solidFill>
                  <a:schemeClr val="tx1"/>
                </a:solidFill>
                <a:latin typeface="宋体" panose="02010600030101010101" pitchFamily="2" charset="-122"/>
                <a:ea typeface="宋体" panose="02010600030101010101" pitchFamily="2" charset="-122"/>
              </a:rPr>
              <a:t>.</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15366" name="文本框 1"/>
          <p:cNvSpPr txBox="1"/>
          <p:nvPr/>
        </p:nvSpPr>
        <p:spPr>
          <a:xfrm>
            <a:off x="1038225" y="2463800"/>
            <a:ext cx="1062038"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A.27452</a:t>
            </a:r>
            <a:endParaRPr lang="zh-CN" altLang="en-US" dirty="0">
              <a:solidFill>
                <a:schemeClr val="tx1"/>
              </a:solidFill>
              <a:ea typeface="宋体" panose="02010600030101010101" pitchFamily="2" charset="-122"/>
            </a:endParaRPr>
          </a:p>
        </p:txBody>
      </p:sp>
      <p:sp>
        <p:nvSpPr>
          <p:cNvPr id="15367" name="矩形 2"/>
          <p:cNvSpPr/>
          <p:nvPr/>
        </p:nvSpPr>
        <p:spPr>
          <a:xfrm>
            <a:off x="2863850" y="2463800"/>
            <a:ext cx="1060450"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B.63957</a:t>
            </a:r>
            <a:endParaRPr lang="zh-CN" altLang="en-US" dirty="0">
              <a:solidFill>
                <a:schemeClr val="tx1"/>
              </a:solidFill>
              <a:ea typeface="宋体" panose="02010600030101010101" pitchFamily="2" charset="-122"/>
            </a:endParaRPr>
          </a:p>
        </p:txBody>
      </p:sp>
      <p:sp>
        <p:nvSpPr>
          <p:cNvPr id="15368" name="矩形 7"/>
          <p:cNvSpPr/>
          <p:nvPr/>
        </p:nvSpPr>
        <p:spPr>
          <a:xfrm>
            <a:off x="1038225" y="3024188"/>
            <a:ext cx="105568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C.47EF8</a:t>
            </a:r>
            <a:endParaRPr lang="zh-CN" altLang="en-US" dirty="0">
              <a:solidFill>
                <a:schemeClr val="tx1"/>
              </a:solidFill>
              <a:ea typeface="宋体" panose="02010600030101010101" pitchFamily="2" charset="-122"/>
            </a:endParaRPr>
          </a:p>
        </p:txBody>
      </p:sp>
      <p:sp>
        <p:nvSpPr>
          <p:cNvPr id="15369" name="矩形 8"/>
          <p:cNvSpPr/>
          <p:nvPr/>
        </p:nvSpPr>
        <p:spPr>
          <a:xfrm>
            <a:off x="2863850" y="3024188"/>
            <a:ext cx="1060450"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D.37481</a:t>
            </a:r>
            <a:endParaRPr lang="zh-CN" altLang="en-US"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2"/>
                                        </p:tgtEl>
                                        <p:attrNameLst>
                                          <p:attrName>style.visibility</p:attrName>
                                        </p:attrNameLst>
                                      </p:cBhvr>
                                      <p:to>
                                        <p:strVal val="visible"/>
                                      </p:to>
                                    </p:set>
                                    <p:anim calcmode="lin" valueType="num">
                                      <p:cBhvr additive="base">
                                        <p:cTn id="13" dur="500" fill="hold"/>
                                        <p:tgtEl>
                                          <p:spTgt spid="27652"/>
                                        </p:tgtEl>
                                        <p:attrNameLst>
                                          <p:attrName>ppt_x</p:attrName>
                                        </p:attrNameLst>
                                      </p:cBhvr>
                                      <p:tavLst>
                                        <p:tav tm="0">
                                          <p:val>
                                            <p:strVal val="#ppt_x"/>
                                          </p:val>
                                        </p:tav>
                                        <p:tav tm="100000">
                                          <p:val>
                                            <p:strVal val="#ppt_x"/>
                                          </p:val>
                                        </p:tav>
                                      </p:tavLst>
                                    </p:anim>
                                    <p:anim calcmode="lin" valueType="num">
                                      <p:cBhvr additive="base">
                                        <p:cTn id="14"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16387" name="文本框 4"/>
          <p:cNvSpPr txBox="1"/>
          <p:nvPr/>
        </p:nvSpPr>
        <p:spPr>
          <a:xfrm>
            <a:off x="831850" y="1557338"/>
            <a:ext cx="8070850"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12.</a:t>
            </a:r>
            <a:r>
              <a:rPr lang="zh-CN" altLang="en-US" sz="2400" dirty="0">
                <a:solidFill>
                  <a:schemeClr val="tx1"/>
                </a:solidFill>
                <a:ea typeface="宋体" panose="02010600030101010101" pitchFamily="2" charset="-122"/>
              </a:rPr>
              <a:t>用</a:t>
            </a:r>
            <a:r>
              <a:rPr lang="en-US" altLang="zh-CN" sz="2400" dirty="0">
                <a:solidFill>
                  <a:schemeClr val="tx1"/>
                </a:solidFill>
                <a:ea typeface="宋体" panose="02010600030101010101" pitchFamily="2" charset="-122"/>
              </a:rPr>
              <a:t>0</a:t>
            </a:r>
            <a:r>
              <a:rPr lang="zh-CN" altLang="en-US" sz="2400" dirty="0">
                <a:solidFill>
                  <a:schemeClr val="tx1"/>
                </a:solidFill>
                <a:ea typeface="宋体" panose="02010600030101010101" pitchFamily="2" charset="-122"/>
              </a:rPr>
              <a:t>，</a:t>
            </a:r>
            <a:r>
              <a:rPr lang="en-US" altLang="zh-CN" sz="2400" dirty="0">
                <a:solidFill>
                  <a:schemeClr val="tx1"/>
                </a:solidFill>
                <a:ea typeface="宋体" panose="02010600030101010101" pitchFamily="2" charset="-122"/>
              </a:rPr>
              <a:t>1</a:t>
            </a:r>
            <a:r>
              <a:rPr lang="zh-CN" altLang="en-US" sz="2400" dirty="0">
                <a:solidFill>
                  <a:schemeClr val="tx1"/>
                </a:solidFill>
                <a:ea typeface="宋体" panose="02010600030101010101" pitchFamily="2" charset="-122"/>
              </a:rPr>
              <a:t>两个符号对</a:t>
            </a:r>
            <a:r>
              <a:rPr lang="en-US" altLang="zh-CN" sz="2400" dirty="0">
                <a:solidFill>
                  <a:schemeClr val="tx1"/>
                </a:solidFill>
                <a:ea typeface="宋体" panose="02010600030101010101" pitchFamily="2" charset="-122"/>
              </a:rPr>
              <a:t>999</a:t>
            </a:r>
            <a:r>
              <a:rPr lang="zh-CN" altLang="en-US" sz="2400" dirty="0">
                <a:solidFill>
                  <a:schemeClr val="tx1"/>
                </a:solidFill>
                <a:ea typeface="宋体" panose="02010600030101010101" pitchFamily="2" charset="-122"/>
              </a:rPr>
              <a:t>个信息进行编码，则至少需要</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28676" name="文本框 5"/>
          <p:cNvSpPr txBox="1"/>
          <p:nvPr/>
        </p:nvSpPr>
        <p:spPr>
          <a:xfrm>
            <a:off x="831850" y="5214938"/>
            <a:ext cx="13366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9110663" cy="8302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en-US" altLang="zh-CN" sz="2400" dirty="0">
                <a:solidFill>
                  <a:schemeClr val="tx1"/>
                </a:solidFill>
                <a:latin typeface="宋体" panose="02010600030101010101" pitchFamily="2" charset="-122"/>
                <a:ea typeface="宋体" panose="02010600030101010101" pitchFamily="2" charset="-122"/>
              </a:rPr>
              <a:t>9</a:t>
            </a:r>
            <a:r>
              <a:rPr lang="zh-CN" altLang="en-US" sz="2400" dirty="0">
                <a:solidFill>
                  <a:schemeClr val="tx1"/>
                </a:solidFill>
                <a:latin typeface="宋体" panose="02010600030101010101" pitchFamily="2" charset="-122"/>
                <a:ea typeface="宋体" panose="02010600030101010101" pitchFamily="2" charset="-122"/>
              </a:rPr>
              <a:t>位数只能表示</a:t>
            </a:r>
            <a:r>
              <a:rPr lang="en-US" altLang="zh-CN" sz="2400" dirty="0">
                <a:solidFill>
                  <a:schemeClr val="tx1"/>
                </a:solidFill>
                <a:latin typeface="宋体" panose="02010600030101010101" pitchFamily="2" charset="-122"/>
                <a:ea typeface="宋体" panose="02010600030101010101" pitchFamily="2" charset="-122"/>
              </a:rPr>
              <a:t>512</a:t>
            </a:r>
            <a:r>
              <a:rPr lang="zh-CN" altLang="en-US" sz="2400" dirty="0">
                <a:solidFill>
                  <a:schemeClr val="tx1"/>
                </a:solidFill>
                <a:latin typeface="宋体" panose="02010600030101010101" pitchFamily="2" charset="-122"/>
                <a:ea typeface="宋体" panose="02010600030101010101" pitchFamily="2" charset="-122"/>
              </a:rPr>
              <a:t>种状态，</a:t>
            </a:r>
            <a:r>
              <a:rPr lang="en-US" altLang="zh-CN" sz="2400" dirty="0">
                <a:solidFill>
                  <a:schemeClr val="tx1"/>
                </a:solidFill>
                <a:latin typeface="宋体" panose="02010600030101010101" pitchFamily="2" charset="-122"/>
                <a:ea typeface="宋体" panose="02010600030101010101" pitchFamily="2" charset="-122"/>
              </a:rPr>
              <a:t>10</a:t>
            </a:r>
            <a:r>
              <a:rPr lang="zh-CN" altLang="en-US" sz="2400" dirty="0">
                <a:solidFill>
                  <a:schemeClr val="tx1"/>
                </a:solidFill>
                <a:latin typeface="宋体" panose="02010600030101010101" pitchFamily="2" charset="-122"/>
                <a:ea typeface="宋体" panose="02010600030101010101" pitchFamily="2" charset="-122"/>
              </a:rPr>
              <a:t>位数可以表示</a:t>
            </a:r>
            <a:r>
              <a:rPr lang="en-US" altLang="zh-CN" sz="2400" dirty="0">
                <a:solidFill>
                  <a:schemeClr val="tx1"/>
                </a:solidFill>
                <a:latin typeface="宋体" panose="02010600030101010101" pitchFamily="2" charset="-122"/>
                <a:ea typeface="宋体" panose="02010600030101010101" pitchFamily="2" charset="-122"/>
              </a:rPr>
              <a:t>1024</a:t>
            </a:r>
            <a:r>
              <a:rPr lang="zh-CN" altLang="en-US" sz="2400" dirty="0">
                <a:solidFill>
                  <a:schemeClr val="tx1"/>
                </a:solidFill>
                <a:latin typeface="宋体" panose="02010600030101010101" pitchFamily="2" charset="-122"/>
                <a:ea typeface="宋体" panose="02010600030101010101" pitchFamily="2" charset="-122"/>
              </a:rPr>
              <a:t>种状态</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9</a:t>
            </a:r>
            <a:r>
              <a:rPr lang="zh-CN" altLang="en-US" sz="2400" dirty="0">
                <a:solidFill>
                  <a:schemeClr val="tx1"/>
                </a:solidFill>
                <a:latin typeface="宋体" panose="02010600030101010101" pitchFamily="2" charset="-122"/>
                <a:ea typeface="宋体" panose="02010600030101010101" pitchFamily="2" charset="-122"/>
              </a:rPr>
              <a:t>位数不够表示</a:t>
            </a:r>
            <a:r>
              <a:rPr lang="en-US" altLang="zh-CN" sz="2400" dirty="0">
                <a:solidFill>
                  <a:schemeClr val="tx1"/>
                </a:solidFill>
                <a:latin typeface="宋体" panose="02010600030101010101" pitchFamily="2" charset="-122"/>
                <a:ea typeface="宋体" panose="02010600030101010101" pitchFamily="2" charset="-122"/>
              </a:rPr>
              <a:t>999</a:t>
            </a:r>
            <a:r>
              <a:rPr lang="zh-CN" altLang="en-US" sz="2400" dirty="0">
                <a:solidFill>
                  <a:schemeClr val="tx1"/>
                </a:solidFill>
                <a:latin typeface="宋体" panose="02010600030101010101" pitchFamily="2" charset="-122"/>
                <a:ea typeface="宋体" panose="02010600030101010101" pitchFamily="2" charset="-122"/>
              </a:rPr>
              <a:t>个信息，所以至少需要</a:t>
            </a:r>
            <a:r>
              <a:rPr lang="en-US" altLang="zh-CN" sz="2400" dirty="0">
                <a:solidFill>
                  <a:schemeClr val="tx1"/>
                </a:solidFill>
                <a:latin typeface="宋体" panose="02010600030101010101" pitchFamily="2" charset="-122"/>
                <a:ea typeface="宋体" panose="02010600030101010101" pitchFamily="2" charset="-122"/>
              </a:rPr>
              <a:t>10</a:t>
            </a:r>
            <a:r>
              <a:rPr lang="zh-CN" altLang="en-US" sz="2400" dirty="0">
                <a:solidFill>
                  <a:schemeClr val="tx1"/>
                </a:solidFill>
                <a:latin typeface="宋体" panose="02010600030101010101" pitchFamily="2" charset="-122"/>
                <a:ea typeface="宋体" panose="02010600030101010101" pitchFamily="2" charset="-122"/>
              </a:rPr>
              <a:t>位数来进行编码</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16390" name="文本框 1"/>
          <p:cNvSpPr txBox="1"/>
          <p:nvPr/>
        </p:nvSpPr>
        <p:spPr>
          <a:xfrm>
            <a:off x="1038225" y="2463800"/>
            <a:ext cx="842963"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A.8</a:t>
            </a:r>
            <a:r>
              <a:rPr lang="zh-CN" altLang="en-US" sz="2000" dirty="0">
                <a:solidFill>
                  <a:schemeClr val="tx1"/>
                </a:solidFill>
                <a:ea typeface="宋体" panose="02010600030101010101" pitchFamily="2" charset="-122"/>
              </a:rPr>
              <a:t>位</a:t>
            </a:r>
            <a:endParaRPr lang="zh-CN" altLang="en-US" sz="2000" dirty="0">
              <a:solidFill>
                <a:schemeClr val="tx1"/>
              </a:solidFill>
              <a:ea typeface="宋体" panose="02010600030101010101" pitchFamily="2" charset="-122"/>
            </a:endParaRPr>
          </a:p>
        </p:txBody>
      </p:sp>
      <p:sp>
        <p:nvSpPr>
          <p:cNvPr id="16391" name="矩形 2"/>
          <p:cNvSpPr/>
          <p:nvPr/>
        </p:nvSpPr>
        <p:spPr>
          <a:xfrm>
            <a:off x="2863850" y="2463800"/>
            <a:ext cx="1060450" cy="4000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B.7</a:t>
            </a:r>
            <a:r>
              <a:rPr lang="zh-CN" altLang="en-US" sz="2000" dirty="0">
                <a:solidFill>
                  <a:schemeClr val="tx1"/>
                </a:solidFill>
                <a:ea typeface="宋体" panose="02010600030101010101" pitchFamily="2" charset="-122"/>
              </a:rPr>
              <a:t>位</a:t>
            </a:r>
            <a:endParaRPr lang="zh-CN" altLang="en-US" sz="2000" dirty="0">
              <a:solidFill>
                <a:schemeClr val="tx1"/>
              </a:solidFill>
              <a:ea typeface="宋体" panose="02010600030101010101" pitchFamily="2" charset="-122"/>
            </a:endParaRPr>
          </a:p>
        </p:txBody>
      </p:sp>
      <p:sp>
        <p:nvSpPr>
          <p:cNvPr id="16392" name="矩形 7"/>
          <p:cNvSpPr/>
          <p:nvPr/>
        </p:nvSpPr>
        <p:spPr>
          <a:xfrm>
            <a:off x="1038225" y="3024188"/>
            <a:ext cx="862013"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C.9</a:t>
            </a:r>
            <a:r>
              <a:rPr lang="zh-CN" altLang="en-US" sz="2000" dirty="0">
                <a:solidFill>
                  <a:schemeClr val="tx1"/>
                </a:solidFill>
                <a:ea typeface="宋体" panose="02010600030101010101" pitchFamily="2" charset="-122"/>
              </a:rPr>
              <a:t>位</a:t>
            </a:r>
            <a:endParaRPr lang="zh-CN" altLang="en-US" sz="2000" dirty="0">
              <a:solidFill>
                <a:schemeClr val="tx1"/>
              </a:solidFill>
              <a:ea typeface="宋体" panose="02010600030101010101" pitchFamily="2" charset="-122"/>
            </a:endParaRPr>
          </a:p>
        </p:txBody>
      </p:sp>
      <p:sp>
        <p:nvSpPr>
          <p:cNvPr id="16393" name="矩形 8"/>
          <p:cNvSpPr/>
          <p:nvPr/>
        </p:nvSpPr>
        <p:spPr>
          <a:xfrm>
            <a:off x="2863850" y="3024188"/>
            <a:ext cx="987425"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D.10</a:t>
            </a:r>
            <a:r>
              <a:rPr lang="zh-CN" altLang="en-US" sz="2000" dirty="0">
                <a:solidFill>
                  <a:schemeClr val="tx1"/>
                </a:solidFill>
                <a:ea typeface="宋体" panose="02010600030101010101" pitchFamily="2" charset="-122"/>
              </a:rPr>
              <a:t>位</a:t>
            </a:r>
            <a:endParaRPr lang="zh-CN" altLang="en-US" sz="2000"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676"/>
                                        </p:tgtEl>
                                        <p:attrNameLst>
                                          <p:attrName>style.visibility</p:attrName>
                                        </p:attrNameLst>
                                      </p:cBhvr>
                                      <p:to>
                                        <p:strVal val="visible"/>
                                      </p:to>
                                    </p:set>
                                    <p:anim calcmode="lin" valueType="num">
                                      <p:cBhvr additive="base">
                                        <p:cTn id="13" dur="500" fill="hold"/>
                                        <p:tgtEl>
                                          <p:spTgt spid="28676"/>
                                        </p:tgtEl>
                                        <p:attrNameLst>
                                          <p:attrName>ppt_x</p:attrName>
                                        </p:attrNameLst>
                                      </p:cBhvr>
                                      <p:tavLst>
                                        <p:tav tm="0">
                                          <p:val>
                                            <p:strVal val="#ppt_x"/>
                                          </p:val>
                                        </p:tav>
                                        <p:tav tm="100000">
                                          <p:val>
                                            <p:strVal val="#ppt_x"/>
                                          </p:val>
                                        </p:tav>
                                      </p:tavLst>
                                    </p:anim>
                                    <p:anim calcmode="lin" valueType="num">
                                      <p:cBhvr additive="base">
                                        <p:cTn id="14"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17411" name="文本框 4"/>
          <p:cNvSpPr txBox="1"/>
          <p:nvPr/>
        </p:nvSpPr>
        <p:spPr>
          <a:xfrm>
            <a:off x="831850" y="1557338"/>
            <a:ext cx="10833100" cy="8302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13.</a:t>
            </a:r>
            <a:r>
              <a:rPr lang="zh-CN" altLang="en-US" sz="2400" dirty="0">
                <a:solidFill>
                  <a:schemeClr val="tx1"/>
                </a:solidFill>
                <a:ea typeface="宋体" panose="02010600030101010101" pitchFamily="2" charset="-122"/>
              </a:rPr>
              <a:t>如果把输入信号</a:t>
            </a:r>
            <a:r>
              <a:rPr lang="en-US" altLang="zh-CN" sz="2400" dirty="0">
                <a:solidFill>
                  <a:schemeClr val="tx1"/>
                </a:solidFill>
                <a:ea typeface="宋体" panose="02010600030101010101" pitchFamily="2" charset="-122"/>
              </a:rPr>
              <a:t>A</a:t>
            </a:r>
            <a:r>
              <a:rPr lang="zh-CN" altLang="en-US" sz="2400" dirty="0">
                <a:solidFill>
                  <a:schemeClr val="tx1"/>
                </a:solidFill>
                <a:ea typeface="宋体" panose="02010600030101010101" pitchFamily="2" charset="-122"/>
              </a:rPr>
              <a:t>及互补信号</a:t>
            </a:r>
            <a:r>
              <a:rPr lang="en-US" altLang="zh-CN" sz="2400" dirty="0">
                <a:solidFill>
                  <a:schemeClr val="tx1"/>
                </a:solidFill>
                <a:ea typeface="宋体" panose="02010600030101010101" pitchFamily="2" charset="-122"/>
              </a:rPr>
              <a:t>A</a:t>
            </a:r>
            <a:r>
              <a:rPr lang="zh-CN" altLang="en-US" sz="2400" dirty="0">
                <a:solidFill>
                  <a:schemeClr val="tx1"/>
                </a:solidFill>
                <a:ea typeface="宋体" panose="02010600030101010101" pitchFamily="2" charset="-122"/>
              </a:rPr>
              <a:t>都加到一个电路输入端，由于它们的</a:t>
            </a:r>
            <a:r>
              <a:rPr lang="en-US" altLang="zh-CN" sz="2400" dirty="0">
                <a:solidFill>
                  <a:schemeClr val="tx1"/>
                </a:solidFill>
                <a:ea typeface="宋体" panose="02010600030101010101" pitchFamily="2" charset="-122"/>
              </a:rPr>
              <a:t>()</a:t>
            </a:r>
            <a:r>
              <a:rPr lang="zh-CN" altLang="en-US" sz="2400" dirty="0">
                <a:solidFill>
                  <a:schemeClr val="tx1"/>
                </a:solidFill>
                <a:ea typeface="宋体" panose="02010600030101010101" pitchFamily="2" charset="-122"/>
              </a:rPr>
              <a:t>不同，</a:t>
            </a:r>
            <a:endParaRPr lang="en-US" altLang="zh-CN" sz="2400" dirty="0">
              <a:solidFill>
                <a:schemeClr val="tx1"/>
              </a:solidFill>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   </a:t>
            </a:r>
            <a:r>
              <a:rPr lang="zh-CN" altLang="en-US" sz="2400" dirty="0">
                <a:solidFill>
                  <a:schemeClr val="tx1"/>
                </a:solidFill>
                <a:ea typeface="宋体" panose="02010600030101010101" pitchFamily="2" charset="-122"/>
              </a:rPr>
              <a:t>有可能在电路的输出端产生瞬间逻辑错误的尖峰脉冲，称作竞争冒险现象</a:t>
            </a:r>
            <a:r>
              <a:rPr lang="en-US" altLang="zh-CN" sz="2400"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9700" name="文本框 5"/>
          <p:cNvSpPr txBox="1"/>
          <p:nvPr/>
        </p:nvSpPr>
        <p:spPr>
          <a:xfrm>
            <a:off x="831850" y="5588000"/>
            <a:ext cx="1284288"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B</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10833100" cy="157003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解析：组合逻辑电路中，当逻辑门有两个互不信号同时向相反状态变化时，输入端可能产生过渡干扰脉冲的现象称为竞争冒险。</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由于</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的互补信号是经反相器延迟后产生的，当</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从低电平上升为高电平时，</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非还处于高电平状态，从而出现了两个互补信号同时为</a:t>
            </a:r>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的情况。</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17414" name="文本框 1"/>
          <p:cNvSpPr txBox="1"/>
          <p:nvPr/>
        </p:nvSpPr>
        <p:spPr>
          <a:xfrm>
            <a:off x="1038225" y="2463800"/>
            <a:ext cx="1214438"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A.</a:t>
            </a:r>
            <a:r>
              <a:rPr lang="zh-CN" altLang="en-US" sz="2000" dirty="0">
                <a:solidFill>
                  <a:schemeClr val="tx1"/>
                </a:solidFill>
                <a:ea typeface="宋体" panose="02010600030101010101" pitchFamily="2" charset="-122"/>
              </a:rPr>
              <a:t>波形图</a:t>
            </a:r>
            <a:endParaRPr lang="zh-CN" altLang="en-US" sz="2000" dirty="0">
              <a:solidFill>
                <a:schemeClr val="tx1"/>
              </a:solidFill>
              <a:ea typeface="宋体" panose="02010600030101010101" pitchFamily="2" charset="-122"/>
            </a:endParaRPr>
          </a:p>
        </p:txBody>
      </p:sp>
      <p:sp>
        <p:nvSpPr>
          <p:cNvPr id="17415" name="矩形 2"/>
          <p:cNvSpPr/>
          <p:nvPr/>
        </p:nvSpPr>
        <p:spPr>
          <a:xfrm>
            <a:off x="2863850" y="2463800"/>
            <a:ext cx="1946275" cy="4000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B.</a:t>
            </a:r>
            <a:r>
              <a:rPr lang="zh-CN" altLang="en-US" sz="2000" dirty="0">
                <a:solidFill>
                  <a:schemeClr val="tx1"/>
                </a:solidFill>
                <a:ea typeface="宋体" panose="02010600030101010101" pitchFamily="2" charset="-122"/>
              </a:rPr>
              <a:t>延时时间不同</a:t>
            </a:r>
            <a:endParaRPr lang="zh-CN" altLang="en-US" sz="2000" dirty="0">
              <a:solidFill>
                <a:schemeClr val="tx1"/>
              </a:solidFill>
              <a:ea typeface="宋体" panose="02010600030101010101" pitchFamily="2" charset="-122"/>
            </a:endParaRPr>
          </a:p>
        </p:txBody>
      </p:sp>
      <p:sp>
        <p:nvSpPr>
          <p:cNvPr id="17416" name="矩形 7"/>
          <p:cNvSpPr/>
          <p:nvPr/>
        </p:nvSpPr>
        <p:spPr>
          <a:xfrm>
            <a:off x="1038225" y="3024188"/>
            <a:ext cx="1233488"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C.</a:t>
            </a:r>
            <a:r>
              <a:rPr lang="zh-CN" altLang="en-US" sz="2000" dirty="0">
                <a:solidFill>
                  <a:schemeClr val="tx1"/>
                </a:solidFill>
                <a:ea typeface="宋体" panose="02010600030101010101" pitchFamily="2" charset="-122"/>
              </a:rPr>
              <a:t>卡诺图</a:t>
            </a:r>
            <a:endParaRPr lang="zh-CN" altLang="en-US" sz="2000" dirty="0">
              <a:solidFill>
                <a:schemeClr val="tx1"/>
              </a:solidFill>
              <a:ea typeface="宋体" panose="02010600030101010101" pitchFamily="2" charset="-122"/>
            </a:endParaRPr>
          </a:p>
        </p:txBody>
      </p:sp>
      <p:sp>
        <p:nvSpPr>
          <p:cNvPr id="17417" name="矩形 8"/>
          <p:cNvSpPr/>
          <p:nvPr/>
        </p:nvSpPr>
        <p:spPr>
          <a:xfrm>
            <a:off x="2863850" y="3024188"/>
            <a:ext cx="1216025"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D.</a:t>
            </a:r>
            <a:r>
              <a:rPr lang="zh-CN" altLang="en-US" sz="2000" dirty="0">
                <a:solidFill>
                  <a:schemeClr val="tx1"/>
                </a:solidFill>
                <a:ea typeface="宋体" panose="02010600030101010101" pitchFamily="2" charset="-122"/>
              </a:rPr>
              <a:t>真值表</a:t>
            </a:r>
            <a:endParaRPr lang="zh-CN" altLang="en-US" sz="2000"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ppt_x"/>
                                          </p:val>
                                        </p:tav>
                                        <p:tav tm="100000">
                                          <p:val>
                                            <p:strVal val="#ppt_x"/>
                                          </p:val>
                                        </p:tav>
                                      </p:tavLst>
                                    </p:anim>
                                    <p:anim calcmode="lin" valueType="num">
                                      <p:cBhvr additive="base">
                                        <p:cTn id="14"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00" name="文本框 5"/>
          <p:cNvSpPr txBox="1"/>
          <p:nvPr/>
        </p:nvSpPr>
        <p:spPr>
          <a:xfrm>
            <a:off x="831850" y="5588000"/>
            <a:ext cx="1284288"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B</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1063625"/>
            <a:ext cx="10956925" cy="267811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解析：举例说明：左边的图是一个组合逻辑电路图，一个非门，一个与门。</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显然</a:t>
            </a:r>
            <a:r>
              <a:rPr lang="en-US" altLang="zh-CN" sz="2400" dirty="0">
                <a:solidFill>
                  <a:schemeClr val="tx1"/>
                </a:solidFill>
                <a:latin typeface="宋体" panose="02010600030101010101" pitchFamily="2" charset="-122"/>
                <a:ea typeface="宋体" panose="02010600030101010101" pitchFamily="2" charset="-122"/>
              </a:rPr>
              <a:t>L=/AA(</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”表示非</a:t>
            </a:r>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，按照逻辑表达式，理论上来说</a:t>
            </a:r>
            <a:r>
              <a:rPr lang="en-US" altLang="zh-CN" sz="2400" dirty="0">
                <a:solidFill>
                  <a:schemeClr val="tx1"/>
                </a:solidFill>
                <a:latin typeface="宋体" panose="02010600030101010101" pitchFamily="2" charset="-122"/>
                <a:ea typeface="宋体" panose="02010600030101010101" pitchFamily="2" charset="-122"/>
              </a:rPr>
              <a:t>L</a:t>
            </a:r>
            <a:r>
              <a:rPr lang="zh-CN" altLang="en-US" sz="2400" dirty="0">
                <a:solidFill>
                  <a:schemeClr val="tx1"/>
                </a:solidFill>
                <a:latin typeface="宋体" panose="02010600030101010101" pitchFamily="2" charset="-122"/>
                <a:ea typeface="宋体" panose="02010600030101010101" pitchFamily="2" charset="-122"/>
              </a:rPr>
              <a:t>会保持输出低电平</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即</a:t>
            </a:r>
            <a:r>
              <a:rPr lang="en-US" altLang="zh-CN" sz="2400" dirty="0">
                <a:solidFill>
                  <a:schemeClr val="tx1"/>
                </a:solidFill>
                <a:latin typeface="宋体" panose="02010600030101010101" pitchFamily="2" charset="-122"/>
                <a:ea typeface="宋体" panose="02010600030101010101" pitchFamily="2" charset="-122"/>
              </a:rPr>
              <a:t>0</a:t>
            </a:r>
            <a:r>
              <a:rPr lang="zh-CN" altLang="en-US" sz="2400" dirty="0">
                <a:solidFill>
                  <a:schemeClr val="tx1"/>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但实际情况却不是这样。</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实际情况，看右边的波形图，</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经过一个非门到达与门的时候会出现一个延时，</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也就是红色那一部分，这个时候，</a:t>
            </a:r>
            <a:r>
              <a:rPr lang="en-US" altLang="zh-CN" sz="2400" dirty="0">
                <a:solidFill>
                  <a:schemeClr val="tx1"/>
                </a:solidFill>
                <a:latin typeface="宋体" panose="02010600030101010101" pitchFamily="2" charset="-122"/>
                <a:ea typeface="宋体" panose="02010600030101010101" pitchFamily="2" charset="-122"/>
              </a:rPr>
              <a:t>A=1</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/A=1</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L=1</a:t>
            </a:r>
            <a:r>
              <a:rPr lang="zh-CN" altLang="en-US" sz="2400" dirty="0">
                <a:solidFill>
                  <a:schemeClr val="tx1"/>
                </a:solidFill>
                <a:latin typeface="宋体" panose="02010600030101010101" pitchFamily="2" charset="-122"/>
                <a:ea typeface="宋体" panose="02010600030101010101" pitchFamily="2" charset="-122"/>
              </a:rPr>
              <a:t>。明显出现了输出逻辑错误。</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红色那一部分的窄脉冲会对后续的电路情况产生不可估计的后果</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这种现象就是竞争冒险。</a:t>
            </a:r>
            <a:endParaRPr lang="en-US" altLang="zh-CN" sz="2400" dirty="0">
              <a:solidFill>
                <a:schemeClr val="tx1"/>
              </a:solidFill>
              <a:latin typeface="宋体" panose="02010600030101010101" pitchFamily="2" charset="-122"/>
              <a:ea typeface="宋体" panose="02010600030101010101" pitchFamily="2" charset="-122"/>
            </a:endParaRPr>
          </a:p>
        </p:txBody>
      </p:sp>
      <p:pic>
        <p:nvPicPr>
          <p:cNvPr id="18436" name="图片 2"/>
          <p:cNvPicPr>
            <a:picLocks noChangeAspect="1"/>
          </p:cNvPicPr>
          <p:nvPr/>
        </p:nvPicPr>
        <p:blipFill>
          <a:blip r:embed="rId1"/>
          <a:stretch>
            <a:fillRect/>
          </a:stretch>
        </p:blipFill>
        <p:spPr>
          <a:xfrm>
            <a:off x="831850" y="3792538"/>
            <a:ext cx="3170238" cy="1795462"/>
          </a:xfrm>
          <a:prstGeom prst="rect">
            <a:avLst/>
          </a:prstGeom>
          <a:noFill/>
          <a:ln w="9525">
            <a:noFill/>
          </a:ln>
        </p:spPr>
      </p:pic>
      <p:pic>
        <p:nvPicPr>
          <p:cNvPr id="18437" name="Picture 2" descr="http://editerupload.eepw.com.cn/201503/919da2273e069800d7d0c7ec6cc47492.jpg"/>
          <p:cNvPicPr>
            <a:picLocks noChangeAspect="1"/>
          </p:cNvPicPr>
          <p:nvPr/>
        </p:nvPicPr>
        <p:blipFill>
          <a:blip r:embed="rId2"/>
          <a:stretch>
            <a:fillRect/>
          </a:stretch>
        </p:blipFill>
        <p:spPr>
          <a:xfrm>
            <a:off x="6573838" y="3784600"/>
            <a:ext cx="3048000" cy="1803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0"/>
                                        </p:tgtEl>
                                        <p:attrNameLst>
                                          <p:attrName>style.visibility</p:attrName>
                                        </p:attrNameLst>
                                      </p:cBhvr>
                                      <p:to>
                                        <p:strVal val="visible"/>
                                      </p:to>
                                    </p:set>
                                    <p:anim calcmode="lin" valueType="num">
                                      <p:cBhvr additive="base">
                                        <p:cTn id="13" dur="500" fill="hold"/>
                                        <p:tgtEl>
                                          <p:spTgt spid="29700"/>
                                        </p:tgtEl>
                                        <p:attrNameLst>
                                          <p:attrName>ppt_x</p:attrName>
                                        </p:attrNameLst>
                                      </p:cBhvr>
                                      <p:tavLst>
                                        <p:tav tm="0">
                                          <p:val>
                                            <p:strVal val="#ppt_x"/>
                                          </p:val>
                                        </p:tav>
                                        <p:tav tm="100000">
                                          <p:val>
                                            <p:strVal val="#ppt_x"/>
                                          </p:val>
                                        </p:tav>
                                      </p:tavLst>
                                    </p:anim>
                                    <p:anim calcmode="lin" valueType="num">
                                      <p:cBhvr additive="base">
                                        <p:cTn id="14"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19459" name="文本框 4"/>
          <p:cNvSpPr txBox="1"/>
          <p:nvPr/>
        </p:nvSpPr>
        <p:spPr>
          <a:xfrm>
            <a:off x="831850" y="1557338"/>
            <a:ext cx="620236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14.</a:t>
            </a:r>
            <a:r>
              <a:rPr lang="zh-CN" altLang="en-US" sz="2400" dirty="0">
                <a:solidFill>
                  <a:schemeClr val="tx1"/>
                </a:solidFill>
                <a:ea typeface="宋体" panose="02010600030101010101" pitchFamily="2" charset="-122"/>
              </a:rPr>
              <a:t>函数</a:t>
            </a:r>
            <a:r>
              <a:rPr lang="en-US" altLang="zh-CN" sz="2400" dirty="0">
                <a:solidFill>
                  <a:schemeClr val="tx1"/>
                </a:solidFill>
                <a:ea typeface="宋体" panose="02010600030101010101" pitchFamily="2" charset="-122"/>
              </a:rPr>
              <a:t>F=AB+BC,</a:t>
            </a:r>
            <a:r>
              <a:rPr lang="zh-CN" altLang="en-US" sz="2400" dirty="0">
                <a:solidFill>
                  <a:schemeClr val="tx1"/>
                </a:solidFill>
                <a:ea typeface="宋体" panose="02010600030101010101" pitchFamily="2" charset="-122"/>
              </a:rPr>
              <a:t>使</a:t>
            </a:r>
            <a:r>
              <a:rPr lang="en-US" altLang="zh-CN" sz="2400" dirty="0">
                <a:solidFill>
                  <a:schemeClr val="tx1"/>
                </a:solidFill>
                <a:ea typeface="宋体" panose="02010600030101010101" pitchFamily="2" charset="-122"/>
              </a:rPr>
              <a:t>F=1</a:t>
            </a:r>
            <a:r>
              <a:rPr lang="zh-CN" altLang="en-US" sz="2400" dirty="0">
                <a:solidFill>
                  <a:schemeClr val="tx1"/>
                </a:solidFill>
                <a:ea typeface="宋体" panose="02010600030101010101" pitchFamily="2" charset="-122"/>
              </a:rPr>
              <a:t>的输入</a:t>
            </a:r>
            <a:r>
              <a:rPr lang="en-US" altLang="zh-CN" sz="2400" dirty="0">
                <a:solidFill>
                  <a:schemeClr val="tx1"/>
                </a:solidFill>
                <a:ea typeface="宋体" panose="02010600030101010101" pitchFamily="2" charset="-122"/>
              </a:rPr>
              <a:t>ABC</a:t>
            </a:r>
            <a:r>
              <a:rPr lang="zh-CN" altLang="en-US" sz="2400" dirty="0">
                <a:solidFill>
                  <a:schemeClr val="tx1"/>
                </a:solidFill>
                <a:ea typeface="宋体" panose="02010600030101010101" pitchFamily="2" charset="-122"/>
              </a:rPr>
              <a:t>组合为</a:t>
            </a:r>
            <a:r>
              <a:rPr lang="en-US" altLang="zh-CN" sz="2400"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494088"/>
            <a:ext cx="8494713" cy="15684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zh-CN" altLang="en-US" sz="2400" dirty="0">
                <a:solidFill>
                  <a:srgbClr val="FF0000"/>
                </a:solidFill>
                <a:latin typeface="宋体" panose="02010600030101010101" pitchFamily="2" charset="-122"/>
                <a:ea typeface="宋体" panose="02010600030101010101" pitchFamily="2" charset="-122"/>
              </a:rPr>
              <a:t>思路</a:t>
            </a:r>
            <a:r>
              <a:rPr lang="en-US" altLang="zh-CN" sz="2400" dirty="0">
                <a:solidFill>
                  <a:srgbClr val="FF0000"/>
                </a:solidFill>
                <a:latin typeface="宋体" panose="02010600030101010101" pitchFamily="2" charset="-122"/>
                <a:ea typeface="宋体" panose="02010600030101010101" pitchFamily="2" charset="-122"/>
              </a:rPr>
              <a:t>1</a:t>
            </a:r>
            <a:r>
              <a:rPr lang="zh-CN" altLang="en-US" sz="2400" dirty="0">
                <a:solidFill>
                  <a:srgbClr val="FF0000"/>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根据原表达式可知，只要</a:t>
            </a:r>
            <a:r>
              <a:rPr lang="en-US" altLang="zh-CN" sz="2400" dirty="0">
                <a:solidFill>
                  <a:schemeClr val="tx1"/>
                </a:solidFill>
                <a:latin typeface="宋体" panose="02010600030101010101" pitchFamily="2" charset="-122"/>
                <a:ea typeface="宋体" panose="02010600030101010101" pitchFamily="2" charset="-122"/>
              </a:rPr>
              <a:t>AB</a:t>
            </a:r>
            <a:r>
              <a:rPr lang="zh-CN" altLang="en-US" sz="2400" dirty="0">
                <a:solidFill>
                  <a:schemeClr val="tx1"/>
                </a:solidFill>
                <a:latin typeface="宋体" panose="02010600030101010101" pitchFamily="2" charset="-122"/>
                <a:ea typeface="宋体" panose="02010600030101010101" pitchFamily="2" charset="-122"/>
              </a:rPr>
              <a:t>或</a:t>
            </a:r>
            <a:r>
              <a:rPr lang="en-US" altLang="zh-CN" sz="2400" dirty="0">
                <a:solidFill>
                  <a:schemeClr val="tx1"/>
                </a:solidFill>
                <a:latin typeface="宋体" panose="02010600030101010101" pitchFamily="2" charset="-122"/>
                <a:ea typeface="宋体" panose="02010600030101010101" pitchFamily="2" charset="-122"/>
              </a:rPr>
              <a:t>BC</a:t>
            </a:r>
            <a:r>
              <a:rPr lang="zh-CN" altLang="en-US" sz="2400" dirty="0">
                <a:solidFill>
                  <a:schemeClr val="tx1"/>
                </a:solidFill>
                <a:latin typeface="宋体" panose="02010600030101010101" pitchFamily="2" charset="-122"/>
                <a:ea typeface="宋体" panose="02010600030101010101" pitchFamily="2" charset="-122"/>
              </a:rPr>
              <a:t>为真，</a:t>
            </a:r>
            <a:r>
              <a:rPr lang="en-US" altLang="zh-CN" sz="2400" dirty="0">
                <a:solidFill>
                  <a:schemeClr val="tx1"/>
                </a:solidFill>
                <a:latin typeface="宋体" panose="02010600030101010101" pitchFamily="2" charset="-122"/>
                <a:ea typeface="宋体" panose="02010600030101010101" pitchFamily="2" charset="-122"/>
              </a:rPr>
              <a:t>F</a:t>
            </a:r>
            <a:r>
              <a:rPr lang="zh-CN" altLang="en-US" sz="2400" dirty="0">
                <a:solidFill>
                  <a:schemeClr val="tx1"/>
                </a:solidFill>
                <a:latin typeface="宋体" panose="02010600030101010101" pitchFamily="2" charset="-122"/>
                <a:ea typeface="宋体" panose="02010600030101010101" pitchFamily="2" charset="-122"/>
              </a:rPr>
              <a:t>就为真</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所以</a:t>
            </a:r>
            <a:r>
              <a:rPr lang="en-US" altLang="zh-CN" sz="2400" dirty="0">
                <a:solidFill>
                  <a:schemeClr val="tx1"/>
                </a:solidFill>
                <a:latin typeface="宋体" panose="02010600030101010101" pitchFamily="2" charset="-122"/>
                <a:ea typeface="宋体" panose="02010600030101010101" pitchFamily="2" charset="-122"/>
              </a:rPr>
              <a:t>AB=11</a:t>
            </a:r>
            <a:r>
              <a:rPr lang="zh-CN" altLang="en-US" sz="2400" dirty="0">
                <a:solidFill>
                  <a:schemeClr val="tx1"/>
                </a:solidFill>
                <a:latin typeface="宋体" panose="02010600030101010101" pitchFamily="2" charset="-122"/>
                <a:ea typeface="宋体" panose="02010600030101010101" pitchFamily="2" charset="-122"/>
              </a:rPr>
              <a:t>或</a:t>
            </a:r>
            <a:r>
              <a:rPr lang="en-US" altLang="zh-CN" sz="2400" dirty="0">
                <a:solidFill>
                  <a:schemeClr val="tx1"/>
                </a:solidFill>
                <a:latin typeface="宋体" panose="02010600030101010101" pitchFamily="2" charset="-122"/>
                <a:ea typeface="宋体" panose="02010600030101010101" pitchFamily="2" charset="-122"/>
              </a:rPr>
              <a:t>BC=11</a:t>
            </a:r>
            <a:r>
              <a:rPr lang="zh-CN" altLang="en-US" sz="2400" dirty="0">
                <a:solidFill>
                  <a:schemeClr val="tx1"/>
                </a:solidFill>
                <a:latin typeface="宋体" panose="02010600030101010101" pitchFamily="2" charset="-122"/>
                <a:ea typeface="宋体" panose="02010600030101010101" pitchFamily="2" charset="-122"/>
              </a:rPr>
              <a:t>就能使得</a:t>
            </a:r>
            <a:r>
              <a:rPr lang="en-US" altLang="zh-CN" sz="2400" dirty="0">
                <a:solidFill>
                  <a:schemeClr val="tx1"/>
                </a:solidFill>
                <a:latin typeface="宋体" panose="02010600030101010101" pitchFamily="2" charset="-122"/>
                <a:ea typeface="宋体" panose="02010600030101010101" pitchFamily="2" charset="-122"/>
              </a:rPr>
              <a:t>F=1.</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rgbClr val="FF0000"/>
                </a:solidFill>
                <a:latin typeface="宋体" panose="02010600030101010101" pitchFamily="2" charset="-122"/>
                <a:ea typeface="宋体" panose="02010600030101010101" pitchFamily="2" charset="-122"/>
              </a:rPr>
              <a:t>思路</a:t>
            </a:r>
            <a:r>
              <a:rPr lang="en-US" altLang="zh-CN" sz="2400" dirty="0">
                <a:solidFill>
                  <a:srgbClr val="FF0000"/>
                </a:solidFill>
                <a:latin typeface="宋体" panose="02010600030101010101" pitchFamily="2" charset="-122"/>
                <a:ea typeface="宋体" panose="02010600030101010101" pitchFamily="2" charset="-122"/>
              </a:rPr>
              <a:t>2</a:t>
            </a:r>
            <a:r>
              <a:rPr lang="zh-CN" altLang="en-US" sz="2400" dirty="0">
                <a:solidFill>
                  <a:srgbClr val="FF0000"/>
                </a:solidFill>
                <a:latin typeface="宋体" panose="02010600030101010101" pitchFamily="2" charset="-122"/>
                <a:ea typeface="宋体" panose="02010600030101010101" pitchFamily="2" charset="-122"/>
              </a:rPr>
              <a:t>：可以把函数逻辑表达式化成最小项表达式</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		</a:t>
            </a:r>
            <a:endParaRPr lang="en-US" altLang="zh-CN" sz="2400" dirty="0">
              <a:solidFill>
                <a:srgbClr val="FF0000"/>
              </a:solidFill>
              <a:latin typeface="宋体" panose="02010600030101010101" pitchFamily="2" charset="-122"/>
              <a:ea typeface="宋体" panose="02010600030101010101" pitchFamily="2" charset="-122"/>
            </a:endParaRPr>
          </a:p>
        </p:txBody>
      </p:sp>
      <p:sp>
        <p:nvSpPr>
          <p:cNvPr id="19461" name="文本框 1"/>
          <p:cNvSpPr txBox="1"/>
          <p:nvPr/>
        </p:nvSpPr>
        <p:spPr>
          <a:xfrm>
            <a:off x="1038225" y="2463800"/>
            <a:ext cx="1662113"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	ABC=000</a:t>
            </a:r>
            <a:endParaRPr lang="zh-CN" altLang="en-US" dirty="0">
              <a:solidFill>
                <a:schemeClr val="tx1"/>
              </a:solidFill>
              <a:ea typeface="宋体" panose="02010600030101010101" pitchFamily="2" charset="-122"/>
            </a:endParaRPr>
          </a:p>
        </p:txBody>
      </p:sp>
      <p:sp>
        <p:nvSpPr>
          <p:cNvPr id="19462" name="矩形 2"/>
          <p:cNvSpPr/>
          <p:nvPr/>
        </p:nvSpPr>
        <p:spPr>
          <a:xfrm>
            <a:off x="2863850" y="2463800"/>
            <a:ext cx="1774825"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	ABC=010</a:t>
            </a:r>
            <a:endParaRPr lang="zh-CN" altLang="en-US" dirty="0">
              <a:solidFill>
                <a:schemeClr val="tx1"/>
              </a:solidFill>
              <a:ea typeface="宋体" panose="02010600030101010101" pitchFamily="2" charset="-122"/>
            </a:endParaRPr>
          </a:p>
        </p:txBody>
      </p:sp>
      <p:sp>
        <p:nvSpPr>
          <p:cNvPr id="19463" name="矩形 7"/>
          <p:cNvSpPr/>
          <p:nvPr/>
        </p:nvSpPr>
        <p:spPr>
          <a:xfrm>
            <a:off x="1038225" y="3024188"/>
            <a:ext cx="1662113"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	ABC=101</a:t>
            </a:r>
            <a:endParaRPr lang="zh-CN" altLang="en-US" dirty="0">
              <a:solidFill>
                <a:schemeClr val="tx1"/>
              </a:solidFill>
              <a:ea typeface="宋体" panose="02010600030101010101" pitchFamily="2" charset="-122"/>
            </a:endParaRPr>
          </a:p>
        </p:txBody>
      </p:sp>
      <p:sp>
        <p:nvSpPr>
          <p:cNvPr id="19464" name="矩形 8"/>
          <p:cNvSpPr/>
          <p:nvPr/>
        </p:nvSpPr>
        <p:spPr>
          <a:xfrm>
            <a:off x="2863850" y="3024188"/>
            <a:ext cx="1662113"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	ABC=110</a:t>
            </a:r>
            <a:endParaRPr lang="zh-CN" altLang="en-US" dirty="0">
              <a:solidFill>
                <a:schemeClr val="tx1"/>
              </a:solidFill>
              <a:ea typeface="宋体" panose="02010600030101010101" pitchFamily="2" charset="-122"/>
            </a:endParaRPr>
          </a:p>
        </p:txBody>
      </p:sp>
      <p:graphicFrame>
        <p:nvGraphicFramePr>
          <p:cNvPr id="30729" name="对象 2"/>
          <p:cNvGraphicFramePr>
            <a:graphicFrameLocks noChangeAspect="1"/>
          </p:cNvGraphicFramePr>
          <p:nvPr/>
        </p:nvGraphicFramePr>
        <p:xfrm>
          <a:off x="1954213" y="4778375"/>
          <a:ext cx="3406775" cy="1343025"/>
        </p:xfrm>
        <a:graphic>
          <a:graphicData uri="http://schemas.openxmlformats.org/presentationml/2006/ole">
            <mc:AlternateContent xmlns:mc="http://schemas.openxmlformats.org/markup-compatibility/2006">
              <mc:Choice xmlns:v="urn:schemas-microsoft-com:vml" Requires="v">
                <p:oleObj spid="_x0000_s3076" name="" r:id="rId1" imgW="1739900" imgH="685800" progId="Equation.3">
                  <p:embed/>
                </p:oleObj>
              </mc:Choice>
              <mc:Fallback>
                <p:oleObj name="" r:id="rId1" imgW="1739900" imgH="685800" progId="Equation.3">
                  <p:embed/>
                  <p:pic>
                    <p:nvPicPr>
                      <p:cNvPr id="0" name="图片 3075"/>
                      <p:cNvPicPr/>
                      <p:nvPr/>
                    </p:nvPicPr>
                    <p:blipFill>
                      <a:blip r:embed="rId2"/>
                      <a:stretch>
                        <a:fillRect/>
                      </a:stretch>
                    </p:blipFill>
                    <p:spPr>
                      <a:xfrm>
                        <a:off x="1954213" y="4778375"/>
                        <a:ext cx="3406775" cy="1343025"/>
                      </a:xfrm>
                      <a:prstGeom prst="rect">
                        <a:avLst/>
                      </a:prstGeom>
                      <a:noFill/>
                      <a:ln w="38100">
                        <a:noFill/>
                        <a:miter/>
                      </a:ln>
                    </p:spPr>
                  </p:pic>
                </p:oleObj>
              </mc:Fallback>
            </mc:AlternateContent>
          </a:graphicData>
        </a:graphic>
      </p:graphicFrame>
      <p:sp>
        <p:nvSpPr>
          <p:cNvPr id="10" name="文本框 3"/>
          <p:cNvSpPr txBox="1"/>
          <p:nvPr/>
        </p:nvSpPr>
        <p:spPr>
          <a:xfrm>
            <a:off x="896938" y="6188075"/>
            <a:ext cx="1144587"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sz="2000" dirty="0">
                <a:solidFill>
                  <a:schemeClr val="tx1"/>
                </a:solidFill>
                <a:ea typeface="宋体" panose="02010600030101010101" pitchFamily="2" charset="-122"/>
              </a:rPr>
              <a:t>答案：</a:t>
            </a:r>
            <a:r>
              <a:rPr lang="en-US" altLang="zh-CN" sz="2000" dirty="0">
                <a:solidFill>
                  <a:schemeClr val="tx1"/>
                </a:solidFill>
                <a:ea typeface="宋体" panose="02010600030101010101" pitchFamily="2" charset="-122"/>
              </a:rPr>
              <a:t>D</a:t>
            </a:r>
            <a:endParaRPr lang="zh-CN" altLang="en-US" sz="2000"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729"/>
                                        </p:tgtEl>
                                        <p:attrNameLst>
                                          <p:attrName>style.visibility</p:attrName>
                                        </p:attrNameLst>
                                      </p:cBhvr>
                                      <p:to>
                                        <p:strVal val="visible"/>
                                      </p:to>
                                    </p:set>
                                    <p:animEffect transition="in" filter="fade">
                                      <p:cBhvr>
                                        <p:cTn id="13" dur="1000"/>
                                        <p:tgtEl>
                                          <p:spTgt spid="30729"/>
                                        </p:tgtEl>
                                      </p:cBhvr>
                                    </p:animEffect>
                                    <p:anim calcmode="lin" valueType="num">
                                      <p:cBhvr>
                                        <p:cTn id="14" dur="1000" fill="hold"/>
                                        <p:tgtEl>
                                          <p:spTgt spid="30729"/>
                                        </p:tgtEl>
                                        <p:attrNameLst>
                                          <p:attrName>ppt_x</p:attrName>
                                        </p:attrNameLst>
                                      </p:cBhvr>
                                      <p:tavLst>
                                        <p:tav tm="0">
                                          <p:val>
                                            <p:strVal val="#ppt_x"/>
                                          </p:val>
                                        </p:tav>
                                        <p:tav tm="100000">
                                          <p:val>
                                            <p:strVal val="#ppt_x"/>
                                          </p:val>
                                        </p:tav>
                                      </p:tavLst>
                                    </p:anim>
                                    <p:anim calcmode="lin" valueType="num">
                                      <p:cBhvr>
                                        <p:cTn id="15" dur="1000" fill="hold"/>
                                        <p:tgtEl>
                                          <p:spTgt spid="307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7" name="文本框 6"/>
          <p:cNvSpPr txBox="1"/>
          <p:nvPr/>
        </p:nvSpPr>
        <p:spPr>
          <a:xfrm>
            <a:off x="625475" y="1249363"/>
            <a:ext cx="10648950" cy="8302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zh-CN" altLang="en-US" sz="2400" dirty="0">
                <a:solidFill>
                  <a:srgbClr val="FF0000"/>
                </a:solidFill>
                <a:latin typeface="宋体" panose="02010600030101010101" pitchFamily="2" charset="-122"/>
                <a:ea typeface="宋体" panose="02010600030101010101" pitchFamily="2" charset="-122"/>
              </a:rPr>
              <a:t>要使得</a:t>
            </a:r>
            <a:r>
              <a:rPr lang="en-US" altLang="zh-CN" sz="2400" dirty="0">
                <a:solidFill>
                  <a:srgbClr val="FF0000"/>
                </a:solidFill>
                <a:latin typeface="宋体" panose="02010600030101010101" pitchFamily="2" charset="-122"/>
                <a:ea typeface="宋体" panose="02010600030101010101" pitchFamily="2" charset="-122"/>
              </a:rPr>
              <a:t>F=1</a:t>
            </a:r>
            <a:r>
              <a:rPr lang="zh-CN" altLang="en-US" sz="2400" dirty="0">
                <a:solidFill>
                  <a:srgbClr val="FF0000"/>
                </a:solidFill>
                <a:latin typeface="宋体" panose="02010600030101010101" pitchFamily="2" charset="-122"/>
                <a:ea typeface="宋体" panose="02010600030101010101" pitchFamily="2" charset="-122"/>
              </a:rPr>
              <a:t>，则只需要最后得到的最小项表达式中的任意一项为</a:t>
            </a:r>
            <a:r>
              <a:rPr lang="en-US" altLang="zh-CN" sz="2400" dirty="0">
                <a:solidFill>
                  <a:srgbClr val="FF0000"/>
                </a:solidFill>
                <a:latin typeface="宋体" panose="02010600030101010101" pitchFamily="2" charset="-122"/>
                <a:ea typeface="宋体" panose="02010600030101010101" pitchFamily="2" charset="-122"/>
              </a:rPr>
              <a:t>1</a:t>
            </a:r>
            <a:r>
              <a:rPr lang="zh-CN" altLang="en-US" sz="2400" dirty="0">
                <a:solidFill>
                  <a:srgbClr val="FF0000"/>
                </a:solidFill>
                <a:latin typeface="宋体" panose="02010600030101010101" pitchFamily="2" charset="-122"/>
                <a:ea typeface="宋体" panose="02010600030101010101" pitchFamily="2" charset="-122"/>
              </a:rPr>
              <a:t>即可。</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		</a:t>
            </a:r>
            <a:r>
              <a:rPr lang="zh-CN" altLang="en-US" sz="2400" dirty="0">
                <a:solidFill>
                  <a:srgbClr val="FF0000"/>
                </a:solidFill>
                <a:latin typeface="宋体" panose="02010600030101010101" pitchFamily="2" charset="-122"/>
                <a:ea typeface="宋体" panose="02010600030101010101" pitchFamily="2" charset="-122"/>
              </a:rPr>
              <a:t>将答案代入，很明显只有</a:t>
            </a:r>
            <a:r>
              <a:rPr lang="en-US" altLang="zh-CN" sz="2400" dirty="0">
                <a:solidFill>
                  <a:srgbClr val="FF0000"/>
                </a:solidFill>
                <a:latin typeface="宋体" panose="02010600030101010101" pitchFamily="2" charset="-122"/>
                <a:ea typeface="宋体" panose="02010600030101010101" pitchFamily="2" charset="-122"/>
              </a:rPr>
              <a:t>D</a:t>
            </a:r>
            <a:r>
              <a:rPr lang="zh-CN" altLang="en-US" sz="2400" dirty="0">
                <a:solidFill>
                  <a:srgbClr val="FF0000"/>
                </a:solidFill>
                <a:latin typeface="宋体" panose="02010600030101010101" pitchFamily="2" charset="-122"/>
                <a:ea typeface="宋体" panose="02010600030101010101" pitchFamily="2" charset="-122"/>
              </a:rPr>
              <a:t>（</a:t>
            </a:r>
            <a:r>
              <a:rPr lang="en-US" altLang="zh-CN" sz="2400" dirty="0">
                <a:solidFill>
                  <a:srgbClr val="FF0000"/>
                </a:solidFill>
                <a:latin typeface="宋体" panose="02010600030101010101" pitchFamily="2" charset="-122"/>
                <a:ea typeface="宋体" panose="02010600030101010101" pitchFamily="2" charset="-122"/>
              </a:rPr>
              <a:t>ABC=110</a:t>
            </a:r>
            <a:r>
              <a:rPr lang="zh-CN" altLang="en-US" sz="2400" dirty="0">
                <a:solidFill>
                  <a:srgbClr val="FF0000"/>
                </a:solidFill>
                <a:latin typeface="宋体" panose="02010600030101010101" pitchFamily="2" charset="-122"/>
                <a:ea typeface="宋体" panose="02010600030101010101" pitchFamily="2" charset="-122"/>
              </a:rPr>
              <a:t>）符合</a:t>
            </a:r>
            <a:endParaRPr lang="en-US" altLang="zh-CN" sz="2400" dirty="0">
              <a:solidFill>
                <a:srgbClr val="FF0000"/>
              </a:solidFill>
              <a:latin typeface="宋体" panose="02010600030101010101" pitchFamily="2" charset="-122"/>
              <a:ea typeface="宋体" panose="02010600030101010101" pitchFamily="2" charset="-122"/>
            </a:endParaRPr>
          </a:p>
        </p:txBody>
      </p:sp>
      <p:graphicFrame>
        <p:nvGraphicFramePr>
          <p:cNvPr id="31749" name="对象 2"/>
          <p:cNvGraphicFramePr>
            <a:graphicFrameLocks noChangeAspect="1"/>
          </p:cNvGraphicFramePr>
          <p:nvPr/>
        </p:nvGraphicFramePr>
        <p:xfrm>
          <a:off x="1677988" y="2406650"/>
          <a:ext cx="3008312" cy="1187450"/>
        </p:xfrm>
        <a:graphic>
          <a:graphicData uri="http://schemas.openxmlformats.org/presentationml/2006/ole">
            <mc:AlternateContent xmlns:mc="http://schemas.openxmlformats.org/markup-compatibility/2006">
              <mc:Choice xmlns:v="urn:schemas-microsoft-com:vml" Requires="v">
                <p:oleObj spid="_x0000_s3077" name="" r:id="rId1" imgW="1739900" imgH="685800" progId="Equation.3">
                  <p:embed/>
                </p:oleObj>
              </mc:Choice>
              <mc:Fallback>
                <p:oleObj name="" r:id="rId1" imgW="1739900" imgH="685800" progId="Equation.3">
                  <p:embed/>
                  <p:pic>
                    <p:nvPicPr>
                      <p:cNvPr id="0" name="图片 3076"/>
                      <p:cNvPicPr/>
                      <p:nvPr/>
                    </p:nvPicPr>
                    <p:blipFill>
                      <a:blip r:embed="rId2"/>
                      <a:stretch>
                        <a:fillRect/>
                      </a:stretch>
                    </p:blipFill>
                    <p:spPr>
                      <a:xfrm>
                        <a:off x="1677988" y="2406650"/>
                        <a:ext cx="3008312" cy="1187450"/>
                      </a:xfrm>
                      <a:prstGeom prst="rect">
                        <a:avLst/>
                      </a:prstGeom>
                      <a:noFill/>
                      <a:ln w="38100">
                        <a:noFill/>
                        <a:miter/>
                      </a:ln>
                    </p:spPr>
                  </p:pic>
                </p:oleObj>
              </mc:Fallback>
            </mc:AlternateContent>
          </a:graphicData>
        </a:graphic>
      </p:graphicFrame>
      <p:sp>
        <p:nvSpPr>
          <p:cNvPr id="31750" name="文本框 3"/>
          <p:cNvSpPr txBox="1"/>
          <p:nvPr/>
        </p:nvSpPr>
        <p:spPr>
          <a:xfrm>
            <a:off x="625475" y="5767388"/>
            <a:ext cx="1144588"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sz="2000" dirty="0">
                <a:solidFill>
                  <a:schemeClr val="tx1"/>
                </a:solidFill>
                <a:ea typeface="宋体" panose="02010600030101010101" pitchFamily="2" charset="-122"/>
              </a:rPr>
              <a:t>答案：</a:t>
            </a:r>
            <a:r>
              <a:rPr lang="en-US" altLang="zh-CN" sz="2000" dirty="0">
                <a:solidFill>
                  <a:schemeClr val="tx1"/>
                </a:solidFill>
                <a:ea typeface="宋体" panose="02010600030101010101" pitchFamily="2" charset="-122"/>
              </a:rPr>
              <a:t>D</a:t>
            </a:r>
            <a:endParaRPr lang="zh-CN" altLang="en-US" sz="2000" dirty="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9"/>
                                        </p:tgtEl>
                                        <p:attrNameLst>
                                          <p:attrName>style.visibility</p:attrName>
                                        </p:attrNameLst>
                                      </p:cBhvr>
                                      <p:to>
                                        <p:strVal val="visible"/>
                                      </p:to>
                                    </p:set>
                                    <p:anim calcmode="lin" valueType="num">
                                      <p:cBhvr additive="base">
                                        <p:cTn id="13" dur="500" fill="hold"/>
                                        <p:tgtEl>
                                          <p:spTgt spid="31749"/>
                                        </p:tgtEl>
                                        <p:attrNameLst>
                                          <p:attrName>ppt_x</p:attrName>
                                        </p:attrNameLst>
                                      </p:cBhvr>
                                      <p:tavLst>
                                        <p:tav tm="0">
                                          <p:val>
                                            <p:strVal val="#ppt_x"/>
                                          </p:val>
                                        </p:tav>
                                        <p:tav tm="100000">
                                          <p:val>
                                            <p:strVal val="#ppt_x"/>
                                          </p:val>
                                        </p:tav>
                                      </p:tavLst>
                                    </p:anim>
                                    <p:anim calcmode="lin" valueType="num">
                                      <p:cBhvr additive="base">
                                        <p:cTn id="14"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50"/>
                                        </p:tgtEl>
                                        <p:attrNameLst>
                                          <p:attrName>style.visibility</p:attrName>
                                        </p:attrNameLst>
                                      </p:cBhvr>
                                      <p:to>
                                        <p:strVal val="visible"/>
                                      </p:to>
                                    </p:set>
                                    <p:anim calcmode="lin" valueType="num">
                                      <p:cBhvr additive="base">
                                        <p:cTn id="19" dur="500" fill="hold"/>
                                        <p:tgtEl>
                                          <p:spTgt spid="31750"/>
                                        </p:tgtEl>
                                        <p:attrNameLst>
                                          <p:attrName>ppt_x</p:attrName>
                                        </p:attrNameLst>
                                      </p:cBhvr>
                                      <p:tavLst>
                                        <p:tav tm="0">
                                          <p:val>
                                            <p:strVal val="#ppt_x"/>
                                          </p:val>
                                        </p:tav>
                                        <p:tav tm="100000">
                                          <p:val>
                                            <p:strVal val="#ppt_x"/>
                                          </p:val>
                                        </p:tav>
                                      </p:tavLst>
                                    </p:anim>
                                    <p:anim calcmode="lin" valueType="num">
                                      <p:cBhvr additive="base">
                                        <p:cTn id="20"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7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1507" name="文本框 4"/>
          <p:cNvSpPr txBox="1"/>
          <p:nvPr/>
        </p:nvSpPr>
        <p:spPr>
          <a:xfrm>
            <a:off x="831850" y="1557338"/>
            <a:ext cx="791051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15.</a:t>
            </a:r>
            <a:r>
              <a:rPr lang="zh-CN" altLang="en-US" sz="2400" dirty="0">
                <a:solidFill>
                  <a:schemeClr val="tx1"/>
                </a:solidFill>
                <a:ea typeface="宋体" panose="02010600030101010101" pitchFamily="2" charset="-122"/>
              </a:rPr>
              <a:t>七段译码器</a:t>
            </a:r>
            <a:r>
              <a:rPr lang="en-US" altLang="zh-CN" sz="2400" dirty="0">
                <a:solidFill>
                  <a:schemeClr val="tx1"/>
                </a:solidFill>
                <a:ea typeface="宋体" panose="02010600030101010101" pitchFamily="2" charset="-122"/>
              </a:rPr>
              <a:t>74LS48</a:t>
            </a:r>
            <a:r>
              <a:rPr lang="zh-CN" altLang="en-US" sz="2400" dirty="0">
                <a:solidFill>
                  <a:schemeClr val="tx1"/>
                </a:solidFill>
                <a:ea typeface="宋体" panose="02010600030101010101" pitchFamily="2" charset="-122"/>
              </a:rPr>
              <a:t>的输入是</a:t>
            </a:r>
            <a:r>
              <a:rPr lang="en-US" altLang="zh-CN" sz="2400" dirty="0">
                <a:solidFill>
                  <a:schemeClr val="tx1"/>
                </a:solidFill>
                <a:ea typeface="宋体" panose="02010600030101010101" pitchFamily="2" charset="-122"/>
              </a:rPr>
              <a:t>4</a:t>
            </a:r>
            <a:r>
              <a:rPr lang="zh-CN" altLang="en-US" sz="2400" dirty="0">
                <a:solidFill>
                  <a:schemeClr val="tx1"/>
                </a:solidFill>
                <a:ea typeface="宋体" panose="02010600030101010101" pitchFamily="2" charset="-122"/>
              </a:rPr>
              <a:t>位</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码，输出是</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码</a:t>
            </a:r>
            <a:endParaRPr lang="zh-CN" altLang="en-US" sz="2400" dirty="0">
              <a:solidFill>
                <a:schemeClr val="tx1"/>
              </a:solidFill>
              <a:ea typeface="宋体" panose="02010600030101010101" pitchFamily="2" charset="-122"/>
            </a:endParaRPr>
          </a:p>
        </p:txBody>
      </p:sp>
      <p:sp>
        <p:nvSpPr>
          <p:cNvPr id="21508" name="文本框 5"/>
          <p:cNvSpPr txBox="1"/>
          <p:nvPr/>
        </p:nvSpPr>
        <p:spPr>
          <a:xfrm>
            <a:off x="831850" y="5886450"/>
            <a:ext cx="1646238"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A/B</a:t>
            </a:r>
            <a:endParaRPr lang="zh-CN" altLang="en-US" sz="2400" dirty="0">
              <a:solidFill>
                <a:schemeClr val="tx1"/>
              </a:solidFill>
              <a:ea typeface="宋体" panose="02010600030101010101" pitchFamily="2" charset="-122"/>
            </a:endParaRPr>
          </a:p>
        </p:txBody>
      </p:sp>
      <p:sp>
        <p:nvSpPr>
          <p:cNvPr id="21509" name="文本框 6"/>
          <p:cNvSpPr txBox="1"/>
          <p:nvPr/>
        </p:nvSpPr>
        <p:spPr>
          <a:xfrm>
            <a:off x="625475" y="3644900"/>
            <a:ext cx="11572875" cy="157003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解析：这题有一些歧义，</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B</a:t>
            </a:r>
            <a:r>
              <a:rPr lang="zh-CN" altLang="en-US" sz="2400" dirty="0">
                <a:solidFill>
                  <a:schemeClr val="tx1"/>
                </a:solidFill>
                <a:latin typeface="宋体" panose="02010600030101010101" pitchFamily="2" charset="-122"/>
                <a:ea typeface="宋体" panose="02010600030101010101" pitchFamily="2" charset="-122"/>
              </a:rPr>
              <a:t>都可以选。</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因为书本介绍的时候就是：</a:t>
            </a:r>
            <a:r>
              <a:rPr lang="en-US" altLang="zh-CN" sz="2400" dirty="0">
                <a:solidFill>
                  <a:srgbClr val="FF0000"/>
                </a:solidFill>
                <a:latin typeface="宋体" panose="02010600030101010101" pitchFamily="2" charset="-122"/>
                <a:ea typeface="宋体" panose="02010600030101010101" pitchFamily="2" charset="-122"/>
              </a:rPr>
              <a:t>74LS48</a:t>
            </a:r>
            <a:r>
              <a:rPr lang="zh-CN" altLang="en-US" sz="2400" dirty="0">
                <a:solidFill>
                  <a:srgbClr val="FF0000"/>
                </a:solidFill>
                <a:latin typeface="宋体" panose="02010600030101010101" pitchFamily="2" charset="-122"/>
                <a:ea typeface="宋体" panose="02010600030101010101" pitchFamily="2" charset="-122"/>
              </a:rPr>
              <a:t>是中规模</a:t>
            </a:r>
            <a:r>
              <a:rPr lang="en-US" altLang="zh-CN" sz="2400" dirty="0">
                <a:solidFill>
                  <a:srgbClr val="FF0000"/>
                </a:solidFill>
                <a:latin typeface="宋体" panose="02010600030101010101" pitchFamily="2" charset="-122"/>
                <a:ea typeface="宋体" panose="02010600030101010101" pitchFamily="2" charset="-122"/>
              </a:rPr>
              <a:t>BCD</a:t>
            </a:r>
            <a:r>
              <a:rPr lang="zh-CN" altLang="en-US" sz="2400" dirty="0">
                <a:solidFill>
                  <a:srgbClr val="FF0000"/>
                </a:solidFill>
                <a:latin typeface="宋体" panose="02010600030101010101" pitchFamily="2" charset="-122"/>
                <a:ea typeface="宋体" panose="02010600030101010101" pitchFamily="2" charset="-122"/>
              </a:rPr>
              <a:t>码七段显示译码</a:t>
            </a: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驱动器</a:t>
            </a:r>
            <a:r>
              <a:rPr lang="en-US" altLang="zh-CN" sz="2400" dirty="0">
                <a:solidFill>
                  <a:srgbClr val="FF0000"/>
                </a:solidFill>
                <a:latin typeface="宋体" panose="02010600030101010101" pitchFamily="2" charset="-122"/>
                <a:ea typeface="宋体" panose="02010600030101010101" pitchFamily="2" charset="-122"/>
              </a:rPr>
              <a:t>.</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rgbClr val="FF0000"/>
                </a:solidFill>
                <a:latin typeface="宋体" panose="02010600030101010101" pitchFamily="2" charset="-122"/>
                <a:ea typeface="宋体" panose="02010600030101010101" pitchFamily="2" charset="-122"/>
              </a:rPr>
              <a:t>但是，因为数码管只需要表示</a:t>
            </a:r>
            <a:r>
              <a:rPr lang="en-US" altLang="zh-CN" sz="2400" dirty="0">
                <a:solidFill>
                  <a:srgbClr val="FF0000"/>
                </a:solidFill>
                <a:latin typeface="宋体" panose="02010600030101010101" pitchFamily="2" charset="-122"/>
                <a:ea typeface="宋体" panose="02010600030101010101" pitchFamily="2" charset="-122"/>
              </a:rPr>
              <a:t>0-9</a:t>
            </a:r>
            <a:r>
              <a:rPr lang="zh-CN" altLang="en-US" sz="2400" dirty="0">
                <a:solidFill>
                  <a:srgbClr val="FF0000"/>
                </a:solidFill>
                <a:latin typeface="宋体" panose="02010600030101010101" pitchFamily="2" charset="-122"/>
                <a:ea typeface="宋体" panose="02010600030101010101" pitchFamily="2" charset="-122"/>
              </a:rPr>
              <a:t>十个数字的输出，十种状态。</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rgbClr val="FF0000"/>
                </a:solidFill>
                <a:latin typeface="宋体" panose="02010600030101010101" pitchFamily="2" charset="-122"/>
                <a:ea typeface="宋体" panose="02010600030101010101" pitchFamily="2" charset="-122"/>
              </a:rPr>
              <a:t>二进制码下的</a:t>
            </a:r>
            <a:r>
              <a:rPr lang="en-US" altLang="zh-CN" sz="2400" dirty="0">
                <a:solidFill>
                  <a:srgbClr val="FF0000"/>
                </a:solidFill>
                <a:latin typeface="宋体" panose="02010600030101010101" pitchFamily="2" charset="-122"/>
                <a:ea typeface="宋体" panose="02010600030101010101" pitchFamily="2" charset="-122"/>
              </a:rPr>
              <a:t>0-9</a:t>
            </a:r>
            <a:r>
              <a:rPr lang="zh-CN" altLang="en-US" sz="2400" dirty="0">
                <a:solidFill>
                  <a:srgbClr val="FF0000"/>
                </a:solidFill>
                <a:latin typeface="宋体" panose="02010600030101010101" pitchFamily="2" charset="-122"/>
                <a:ea typeface="宋体" panose="02010600030101010101" pitchFamily="2" charset="-122"/>
              </a:rPr>
              <a:t>的表示和</a:t>
            </a:r>
            <a:r>
              <a:rPr lang="en-US" altLang="zh-CN" sz="2400" dirty="0">
                <a:solidFill>
                  <a:srgbClr val="FF0000"/>
                </a:solidFill>
                <a:latin typeface="宋体" panose="02010600030101010101" pitchFamily="2" charset="-122"/>
                <a:ea typeface="宋体" panose="02010600030101010101" pitchFamily="2" charset="-122"/>
              </a:rPr>
              <a:t>8421BCD</a:t>
            </a:r>
            <a:r>
              <a:rPr lang="zh-CN" altLang="en-US" sz="2400" dirty="0">
                <a:solidFill>
                  <a:srgbClr val="FF0000"/>
                </a:solidFill>
                <a:latin typeface="宋体" panose="02010600030101010101" pitchFamily="2" charset="-122"/>
                <a:ea typeface="宋体" panose="02010600030101010101" pitchFamily="2" charset="-122"/>
              </a:rPr>
              <a:t>码的表示是一样的，所以此处应该是</a:t>
            </a:r>
            <a:r>
              <a:rPr lang="en-US" altLang="zh-CN" sz="2400" dirty="0">
                <a:solidFill>
                  <a:srgbClr val="FF0000"/>
                </a:solidFill>
                <a:latin typeface="宋体" panose="02010600030101010101" pitchFamily="2" charset="-122"/>
                <a:ea typeface="宋体" panose="02010600030101010101" pitchFamily="2" charset="-122"/>
              </a:rPr>
              <a:t>A</a:t>
            </a:r>
            <a:r>
              <a:rPr lang="zh-CN" altLang="en-US" sz="2400" dirty="0">
                <a:solidFill>
                  <a:srgbClr val="FF0000"/>
                </a:solidFill>
                <a:latin typeface="宋体" panose="02010600030101010101" pitchFamily="2" charset="-122"/>
                <a:ea typeface="宋体" panose="02010600030101010101" pitchFamily="2" charset="-122"/>
              </a:rPr>
              <a:t>和</a:t>
            </a:r>
            <a:r>
              <a:rPr lang="en-US" altLang="zh-CN" sz="2400" dirty="0">
                <a:solidFill>
                  <a:srgbClr val="FF0000"/>
                </a:solidFill>
                <a:latin typeface="宋体" panose="02010600030101010101" pitchFamily="2" charset="-122"/>
                <a:ea typeface="宋体" panose="02010600030101010101" pitchFamily="2" charset="-122"/>
              </a:rPr>
              <a:t>B</a:t>
            </a:r>
            <a:r>
              <a:rPr lang="zh-CN" altLang="en-US" sz="2400" dirty="0">
                <a:solidFill>
                  <a:srgbClr val="FF0000"/>
                </a:solidFill>
                <a:latin typeface="宋体" panose="02010600030101010101" pitchFamily="2" charset="-122"/>
                <a:ea typeface="宋体" panose="02010600030101010101" pitchFamily="2" charset="-122"/>
              </a:rPr>
              <a:t>都可以选</a:t>
            </a:r>
            <a:endParaRPr lang="en-US" altLang="zh-CN" sz="2400" dirty="0">
              <a:solidFill>
                <a:srgbClr val="FF0000"/>
              </a:solidFill>
              <a:latin typeface="宋体" panose="02010600030101010101" pitchFamily="2" charset="-122"/>
              <a:ea typeface="宋体" panose="02010600030101010101" pitchFamily="2" charset="-122"/>
            </a:endParaRPr>
          </a:p>
        </p:txBody>
      </p:sp>
      <p:sp>
        <p:nvSpPr>
          <p:cNvPr id="21510" name="文本框 1"/>
          <p:cNvSpPr txBox="1"/>
          <p:nvPr/>
        </p:nvSpPr>
        <p:spPr>
          <a:xfrm>
            <a:off x="1038225" y="2463800"/>
            <a:ext cx="2266950"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a:t>
            </a:r>
            <a:r>
              <a:rPr lang="zh-CN" altLang="en-US" dirty="0">
                <a:solidFill>
                  <a:schemeClr val="tx1"/>
                </a:solidFill>
                <a:ea typeface="宋体" panose="02010600030101010101" pitchFamily="2" charset="-122"/>
              </a:rPr>
              <a:t>二进制码，七段码</a:t>
            </a:r>
            <a:endParaRPr lang="zh-CN" altLang="en-US" dirty="0">
              <a:solidFill>
                <a:schemeClr val="tx1"/>
              </a:solidFill>
              <a:ea typeface="宋体" panose="02010600030101010101" pitchFamily="2" charset="-122"/>
            </a:endParaRPr>
          </a:p>
        </p:txBody>
      </p:sp>
      <p:sp>
        <p:nvSpPr>
          <p:cNvPr id="21511" name="矩形 2"/>
          <p:cNvSpPr/>
          <p:nvPr/>
        </p:nvSpPr>
        <p:spPr>
          <a:xfrm>
            <a:off x="3641725" y="2463800"/>
            <a:ext cx="2330450"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B.BCD</a:t>
            </a:r>
            <a:r>
              <a:rPr lang="zh-CN" altLang="en-US" dirty="0">
                <a:solidFill>
                  <a:schemeClr val="tx1"/>
                </a:solidFill>
                <a:ea typeface="宋体" panose="02010600030101010101" pitchFamily="2" charset="-122"/>
              </a:rPr>
              <a:t>码，七段码</a:t>
            </a:r>
            <a:endParaRPr lang="zh-CN" altLang="en-US" dirty="0">
              <a:solidFill>
                <a:schemeClr val="tx1"/>
              </a:solidFill>
              <a:ea typeface="宋体" panose="02010600030101010101" pitchFamily="2" charset="-122"/>
            </a:endParaRPr>
          </a:p>
        </p:txBody>
      </p:sp>
      <p:sp>
        <p:nvSpPr>
          <p:cNvPr id="21512" name="矩形 7"/>
          <p:cNvSpPr/>
          <p:nvPr/>
        </p:nvSpPr>
        <p:spPr>
          <a:xfrm>
            <a:off x="1038225" y="3024188"/>
            <a:ext cx="205263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a:t>
            </a:r>
            <a:r>
              <a:rPr lang="zh-CN" altLang="en-US" dirty="0">
                <a:solidFill>
                  <a:schemeClr val="tx1"/>
                </a:solidFill>
                <a:ea typeface="宋体" panose="02010600030101010101" pitchFamily="2" charset="-122"/>
              </a:rPr>
              <a:t>循环码，七段码</a:t>
            </a:r>
            <a:endParaRPr lang="zh-CN" altLang="en-US" dirty="0">
              <a:solidFill>
                <a:schemeClr val="tx1"/>
              </a:solidFill>
              <a:ea typeface="宋体" panose="02010600030101010101" pitchFamily="2" charset="-122"/>
            </a:endParaRPr>
          </a:p>
        </p:txBody>
      </p:sp>
      <p:sp>
        <p:nvSpPr>
          <p:cNvPr id="21513" name="矩形 8"/>
          <p:cNvSpPr/>
          <p:nvPr/>
        </p:nvSpPr>
        <p:spPr>
          <a:xfrm>
            <a:off x="3641725" y="3024188"/>
            <a:ext cx="206533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a:t>
            </a:r>
            <a:r>
              <a:rPr lang="zh-CN" altLang="en-US" dirty="0">
                <a:solidFill>
                  <a:schemeClr val="tx1"/>
                </a:solidFill>
                <a:ea typeface="宋体" panose="02010600030101010101" pitchFamily="2" charset="-122"/>
              </a:rPr>
              <a:t>七段码，</a:t>
            </a:r>
            <a:r>
              <a:rPr lang="en-US" altLang="zh-CN" dirty="0">
                <a:solidFill>
                  <a:schemeClr val="tx1"/>
                </a:solidFill>
                <a:ea typeface="宋体" panose="02010600030101010101" pitchFamily="2" charset="-122"/>
              </a:rPr>
              <a:t>BCD</a:t>
            </a:r>
            <a:r>
              <a:rPr lang="zh-CN" altLang="en-US" dirty="0">
                <a:solidFill>
                  <a:schemeClr val="tx1"/>
                </a:solidFill>
                <a:ea typeface="宋体" panose="02010600030101010101" pitchFamily="2" charset="-122"/>
              </a:rPr>
              <a:t>码</a:t>
            </a:r>
            <a:endParaRPr lang="zh-CN" altLang="en-US" dirty="0">
              <a:solidFill>
                <a:schemeClr val="tx1"/>
              </a:solidFill>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17411" name="文本框 4"/>
          <p:cNvSpPr txBox="1"/>
          <p:nvPr/>
        </p:nvSpPr>
        <p:spPr>
          <a:xfrm>
            <a:off x="636588" y="1557338"/>
            <a:ext cx="10535285" cy="82994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1.JK</a:t>
            </a:r>
            <a:r>
              <a:rPr lang="zh-CN" altLang="en-US" sz="2400" dirty="0">
                <a:solidFill>
                  <a:schemeClr val="tx1"/>
                </a:solidFill>
                <a:ea typeface="宋体" panose="02010600030101010101" pitchFamily="2" charset="-122"/>
              </a:rPr>
              <a:t>触发器，当</a:t>
            </a:r>
            <a:r>
              <a:rPr lang="en-US" altLang="zh-CN" sz="2400" dirty="0">
                <a:solidFill>
                  <a:schemeClr val="tx1"/>
                </a:solidFill>
                <a:ea typeface="宋体" panose="02010600030101010101" pitchFamily="2" charset="-122"/>
              </a:rPr>
              <a:t>K=J=1</a:t>
            </a:r>
            <a:r>
              <a:rPr lang="zh-CN" altLang="en-US" sz="2400" dirty="0">
                <a:solidFill>
                  <a:schemeClr val="tx1"/>
                </a:solidFill>
                <a:ea typeface="宋体" panose="02010600030101010101" pitchFamily="2" charset="-122"/>
              </a:rPr>
              <a:t>时，有一个</a:t>
            </a:r>
            <a:r>
              <a:rPr lang="en-US" altLang="zh-CN" sz="2400" dirty="0">
                <a:solidFill>
                  <a:schemeClr val="tx1"/>
                </a:solidFill>
                <a:ea typeface="宋体" panose="02010600030101010101" pitchFamily="2" charset="-122"/>
              </a:rPr>
              <a:t>10KHz</a:t>
            </a:r>
            <a:r>
              <a:rPr lang="zh-CN" altLang="en-US" sz="2400" dirty="0">
                <a:solidFill>
                  <a:schemeClr val="tx1"/>
                </a:solidFill>
                <a:ea typeface="宋体" panose="02010600030101010101" pitchFamily="2" charset="-122"/>
              </a:rPr>
              <a:t>的时钟输入，则此触发器</a:t>
            </a:r>
            <a:r>
              <a:rPr lang="en-US" altLang="zh-CN" sz="2400" dirty="0">
                <a:solidFill>
                  <a:schemeClr val="tx1"/>
                </a:solidFill>
                <a:ea typeface="宋体" panose="02010600030101010101" pitchFamily="2" charset="-122"/>
              </a:rPr>
              <a:t>Q</a:t>
            </a:r>
            <a:r>
              <a:rPr lang="zh-CN" altLang="en-US" sz="2400" dirty="0">
                <a:solidFill>
                  <a:schemeClr val="tx1"/>
                </a:solidFill>
                <a:ea typeface="宋体" panose="02010600030101010101" pitchFamily="2" charset="-122"/>
              </a:rPr>
              <a:t>的输出</a:t>
            </a:r>
            <a:endParaRPr lang="zh-CN" altLang="en-US" sz="2400" dirty="0">
              <a:solidFill>
                <a:schemeClr val="tx1"/>
              </a:solidFill>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为</a:t>
            </a:r>
            <a:r>
              <a:rPr lang="zh-CN" altLang="en-US" sz="2400" u="sng" dirty="0">
                <a:solidFill>
                  <a:schemeClr val="tx1"/>
                </a:solidFill>
                <a:ea typeface="宋体" panose="02010600030101010101" pitchFamily="2" charset="-122"/>
              </a:rPr>
              <a:t>     </a:t>
            </a:r>
            <a:r>
              <a:rPr lang="en-US" altLang="zh-CN" sz="2400" dirty="0">
                <a:solidFill>
                  <a:schemeClr val="tx1"/>
                </a:solidFill>
                <a:ea typeface="宋体" panose="02010600030101010101" pitchFamily="2" charset="-122"/>
              </a:rPr>
              <a:t>Hz</a:t>
            </a:r>
            <a:endParaRPr lang="zh-CN" altLang="en-US" sz="2400" dirty="0">
              <a:solidFill>
                <a:schemeClr val="tx1"/>
              </a:solidFill>
              <a:ea typeface="宋体" panose="02010600030101010101" pitchFamily="2" charset="-122"/>
            </a:endParaRPr>
          </a:p>
        </p:txBody>
      </p:sp>
      <p:sp>
        <p:nvSpPr>
          <p:cNvPr id="17412" name="文本框 5"/>
          <p:cNvSpPr txBox="1"/>
          <p:nvPr/>
        </p:nvSpPr>
        <p:spPr>
          <a:xfrm>
            <a:off x="831850" y="4119563"/>
            <a:ext cx="145891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5K</a:t>
            </a:r>
            <a:endParaRPr lang="zh-CN" altLang="en-US" sz="2400" dirty="0">
              <a:solidFill>
                <a:schemeClr val="tx1"/>
              </a:solidFill>
              <a:ea typeface="宋体" panose="02010600030101010101" pitchFamily="2" charset="-122"/>
            </a:endParaRPr>
          </a:p>
        </p:txBody>
      </p:sp>
      <p:sp>
        <p:nvSpPr>
          <p:cNvPr id="17413" name="文本框 6"/>
          <p:cNvSpPr txBox="1"/>
          <p:nvPr/>
        </p:nvSpPr>
        <p:spPr>
          <a:xfrm>
            <a:off x="831850" y="2538413"/>
            <a:ext cx="10956925" cy="157003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解析：由</a:t>
            </a:r>
            <a:r>
              <a:rPr lang="en-US" altLang="zh-CN" sz="2400" dirty="0">
                <a:solidFill>
                  <a:schemeClr val="tx1"/>
                </a:solidFill>
                <a:latin typeface="宋体" panose="02010600030101010101" pitchFamily="2" charset="-122"/>
                <a:ea typeface="宋体" panose="02010600030101010101" pitchFamily="2" charset="-122"/>
              </a:rPr>
              <a:t>JK</a:t>
            </a:r>
            <a:r>
              <a:rPr lang="zh-CN" altLang="en-US" sz="2400" dirty="0">
                <a:solidFill>
                  <a:schemeClr val="tx1"/>
                </a:solidFill>
                <a:latin typeface="宋体" panose="02010600030101010101" pitchFamily="2" charset="-122"/>
                <a:ea typeface="宋体" panose="02010600030101010101" pitchFamily="2" charset="-122"/>
              </a:rPr>
              <a:t>触发器的特性可知，当</a:t>
            </a:r>
            <a:r>
              <a:rPr lang="en-US" altLang="zh-CN" sz="2400" dirty="0">
                <a:solidFill>
                  <a:schemeClr val="tx1"/>
                </a:solidFill>
                <a:latin typeface="宋体" panose="02010600030101010101" pitchFamily="2" charset="-122"/>
                <a:ea typeface="宋体" panose="02010600030101010101" pitchFamily="2" charset="-122"/>
              </a:rPr>
              <a:t>K=J=1</a:t>
            </a:r>
            <a:r>
              <a:rPr lang="zh-CN" altLang="en-US" sz="2400" dirty="0">
                <a:solidFill>
                  <a:schemeClr val="tx1"/>
                </a:solidFill>
                <a:latin typeface="宋体" panose="02010600030101010101" pitchFamily="2" charset="-122"/>
                <a:ea typeface="宋体" panose="02010600030101010101" pitchFamily="2" charset="-122"/>
              </a:rPr>
              <a:t>时，当遇到时钟上升沿时，</a:t>
            </a:r>
            <a:r>
              <a:rPr lang="en-US" altLang="zh-CN" sz="2400" dirty="0">
                <a:solidFill>
                  <a:schemeClr val="tx1"/>
                </a:solidFill>
                <a:latin typeface="宋体" panose="02010600030101010101" pitchFamily="2" charset="-122"/>
                <a:ea typeface="宋体" panose="02010600030101010101" pitchFamily="2" charset="-122"/>
              </a:rPr>
              <a:t>Q</a:t>
            </a:r>
            <a:r>
              <a:rPr lang="zh-CN" altLang="en-US" sz="2400" dirty="0">
                <a:solidFill>
                  <a:schemeClr val="tx1"/>
                </a:solidFill>
                <a:latin typeface="宋体" panose="02010600030101010101" pitchFamily="2" charset="-122"/>
                <a:ea typeface="宋体" panose="02010600030101010101" pitchFamily="2" charset="-122"/>
              </a:rPr>
              <a:t>和</a:t>
            </a:r>
            <a:r>
              <a:rPr lang="en-US" altLang="zh-CN" sz="2400" dirty="0">
                <a:solidFill>
                  <a:schemeClr val="tx1"/>
                </a:solidFill>
                <a:latin typeface="宋体" panose="02010600030101010101" pitchFamily="2" charset="-122"/>
                <a:ea typeface="宋体" panose="02010600030101010101" pitchFamily="2" charset="-122"/>
              </a:rPr>
              <a:t>~Q</a:t>
            </a:r>
            <a:r>
              <a:rPr lang="zh-CN" altLang="en-US" sz="2400" dirty="0">
                <a:solidFill>
                  <a:schemeClr val="tx1"/>
                </a:solidFill>
                <a:latin typeface="宋体" panose="02010600030101010101" pitchFamily="2" charset="-122"/>
                <a:ea typeface="宋体" panose="02010600030101010101" pitchFamily="2" charset="-122"/>
              </a:rPr>
              <a:t>交替</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输出。即</a:t>
            </a:r>
            <a:r>
              <a:rPr lang="en-US" altLang="zh-CN" sz="2400" dirty="0">
                <a:solidFill>
                  <a:schemeClr val="tx1"/>
                </a:solidFill>
                <a:latin typeface="宋体" panose="02010600030101010101" pitchFamily="2" charset="-122"/>
                <a:ea typeface="宋体" panose="02010600030101010101" pitchFamily="2" charset="-122"/>
              </a:rPr>
              <a:t>Q</a:t>
            </a:r>
            <a:r>
              <a:rPr lang="zh-CN" altLang="en-US" sz="2400" dirty="0">
                <a:solidFill>
                  <a:schemeClr val="tx1"/>
                </a:solidFill>
                <a:latin typeface="宋体" panose="02010600030101010101" pitchFamily="2" charset="-122"/>
                <a:ea typeface="宋体" panose="02010600030101010101" pitchFamily="2" charset="-122"/>
              </a:rPr>
              <a:t>输出</a:t>
            </a:r>
            <a:r>
              <a:rPr lang="en-US" altLang="zh-CN" sz="2400" dirty="0">
                <a:solidFill>
                  <a:schemeClr val="tx1"/>
                </a:solidFill>
                <a:latin typeface="宋体" panose="02010600030101010101" pitchFamily="2" charset="-122"/>
                <a:ea typeface="宋体" panose="02010600030101010101" pitchFamily="2" charset="-122"/>
              </a:rPr>
              <a:t>~Q,~Q</a:t>
            </a:r>
            <a:r>
              <a:rPr lang="zh-CN" altLang="en-US" sz="2400" dirty="0">
                <a:solidFill>
                  <a:schemeClr val="tx1"/>
                </a:solidFill>
                <a:latin typeface="宋体" panose="02010600030101010101" pitchFamily="2" charset="-122"/>
                <a:ea typeface="宋体" panose="02010600030101010101" pitchFamily="2" charset="-122"/>
              </a:rPr>
              <a:t>输出</a:t>
            </a:r>
            <a:r>
              <a:rPr lang="en-US" altLang="zh-CN" sz="2400" dirty="0">
                <a:solidFill>
                  <a:schemeClr val="tx1"/>
                </a:solidFill>
                <a:latin typeface="宋体" panose="02010600030101010101" pitchFamily="2" charset="-122"/>
                <a:ea typeface="宋体" panose="02010600030101010101" pitchFamily="2" charset="-122"/>
              </a:rPr>
              <a:t>Q</a:t>
            </a:r>
            <a:r>
              <a:rPr lang="zh-CN" altLang="en-US" sz="2400" dirty="0">
                <a:solidFill>
                  <a:schemeClr val="tx1"/>
                </a:solidFill>
                <a:latin typeface="宋体" panose="02010600030101010101" pitchFamily="2" charset="-122"/>
                <a:ea typeface="宋体" panose="02010600030101010101" pitchFamily="2" charset="-122"/>
              </a:rPr>
              <a:t>。于是可知此时输出</a:t>
            </a:r>
            <a:r>
              <a:rPr lang="en-US" altLang="zh-CN" sz="2400" dirty="0">
                <a:solidFill>
                  <a:schemeClr val="tx1"/>
                </a:solidFill>
                <a:latin typeface="宋体" panose="02010600030101010101" pitchFamily="2" charset="-122"/>
                <a:ea typeface="宋体" panose="02010600030101010101" pitchFamily="2" charset="-122"/>
              </a:rPr>
              <a:t>Q</a:t>
            </a:r>
            <a:r>
              <a:rPr lang="zh-CN" altLang="en-US" sz="2400" dirty="0">
                <a:solidFill>
                  <a:schemeClr val="tx1"/>
                </a:solidFill>
                <a:latin typeface="宋体" panose="02010600030101010101" pitchFamily="2" charset="-122"/>
                <a:ea typeface="宋体" panose="02010600030101010101" pitchFamily="2" charset="-122"/>
              </a:rPr>
              <a:t>的频率是时钟输入的一半。应为</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5KHz</a:t>
            </a:r>
            <a:r>
              <a:rPr lang="zh-CN" altLang="en-US" sz="2400" dirty="0">
                <a:solidFill>
                  <a:schemeClr val="tx1"/>
                </a:solidFill>
                <a:latin typeface="宋体" panose="02010600030101010101" pitchFamily="2" charset="-122"/>
                <a:ea typeface="宋体" panose="02010600030101010101" pitchFamily="2" charset="-122"/>
              </a:rPr>
              <a:t>。即此时</a:t>
            </a:r>
            <a:r>
              <a:rPr lang="en-US" altLang="zh-CN" sz="2400" dirty="0">
                <a:solidFill>
                  <a:schemeClr val="tx1"/>
                </a:solidFill>
                <a:latin typeface="宋体" panose="02010600030101010101" pitchFamily="2" charset="-122"/>
                <a:ea typeface="宋体" panose="02010600030101010101" pitchFamily="2" charset="-122"/>
              </a:rPr>
              <a:t>JK</a:t>
            </a:r>
            <a:r>
              <a:rPr lang="zh-CN" altLang="en-US" sz="2400" dirty="0">
                <a:solidFill>
                  <a:schemeClr val="tx1"/>
                </a:solidFill>
                <a:latin typeface="宋体" panose="02010600030101010101" pitchFamily="2" charset="-122"/>
                <a:ea typeface="宋体" panose="02010600030101010101" pitchFamily="2" charset="-122"/>
              </a:rPr>
              <a:t>触发器所起的所用是二分频的作用。</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17414" name="图片 4"/>
          <p:cNvPicPr>
            <a:picLocks noChangeAspect="1"/>
          </p:cNvPicPr>
          <p:nvPr/>
        </p:nvPicPr>
        <p:blipFill>
          <a:blip r:embed="rId1"/>
          <a:stretch>
            <a:fillRect/>
          </a:stretch>
        </p:blipFill>
        <p:spPr>
          <a:xfrm>
            <a:off x="3700463" y="4108450"/>
            <a:ext cx="7258050" cy="175895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2531" name="文本框 4"/>
          <p:cNvSpPr txBox="1"/>
          <p:nvPr/>
        </p:nvSpPr>
        <p:spPr>
          <a:xfrm>
            <a:off x="831850" y="1557338"/>
            <a:ext cx="939641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16.</a:t>
            </a:r>
            <a:r>
              <a:rPr lang="zh-CN" altLang="en-US" sz="2400" dirty="0">
                <a:solidFill>
                  <a:schemeClr val="tx1"/>
                </a:solidFill>
                <a:ea typeface="宋体" panose="02010600030101010101" pitchFamily="2" charset="-122"/>
              </a:rPr>
              <a:t>一只四输入端或非门，使其输出为</a:t>
            </a:r>
            <a:r>
              <a:rPr lang="en-US" altLang="zh-CN" sz="2400" dirty="0">
                <a:solidFill>
                  <a:schemeClr val="tx1"/>
                </a:solidFill>
                <a:ea typeface="宋体" panose="02010600030101010101" pitchFamily="2" charset="-122"/>
              </a:rPr>
              <a:t>1</a:t>
            </a:r>
            <a:r>
              <a:rPr lang="zh-CN" altLang="en-US" sz="2400" dirty="0">
                <a:solidFill>
                  <a:schemeClr val="tx1"/>
                </a:solidFill>
                <a:ea typeface="宋体" panose="02010600030101010101" pitchFamily="2" charset="-122"/>
              </a:rPr>
              <a:t>的输入变量取值组合有</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种</a:t>
            </a:r>
            <a:endParaRPr lang="zh-CN" altLang="en-US" sz="2400" dirty="0">
              <a:solidFill>
                <a:schemeClr val="tx1"/>
              </a:solidFill>
              <a:ea typeface="宋体" panose="02010600030101010101" pitchFamily="2" charset="-122"/>
            </a:endParaRPr>
          </a:p>
        </p:txBody>
      </p:sp>
      <p:sp>
        <p:nvSpPr>
          <p:cNvPr id="33796" name="文本框 5"/>
          <p:cNvSpPr txBox="1"/>
          <p:nvPr/>
        </p:nvSpPr>
        <p:spPr>
          <a:xfrm>
            <a:off x="831850" y="5616575"/>
            <a:ext cx="1335088"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7570788" cy="157003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解析：四输入端或非门的逻辑表示：</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（也可以狄摩根定律转化）</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要使</a:t>
            </a:r>
            <a:r>
              <a:rPr lang="en-US" altLang="zh-CN" sz="2400" dirty="0">
                <a:solidFill>
                  <a:schemeClr val="tx1"/>
                </a:solidFill>
                <a:latin typeface="宋体" panose="02010600030101010101" pitchFamily="2" charset="-122"/>
                <a:ea typeface="宋体" panose="02010600030101010101" pitchFamily="2" charset="-122"/>
              </a:rPr>
              <a:t>F=1</a:t>
            </a:r>
            <a:r>
              <a:rPr lang="zh-CN" altLang="en-US" sz="2400" dirty="0">
                <a:solidFill>
                  <a:schemeClr val="tx1"/>
                </a:solidFill>
                <a:latin typeface="宋体" panose="02010600030101010101" pitchFamily="2" charset="-122"/>
                <a:ea typeface="宋体" panose="02010600030101010101" pitchFamily="2" charset="-122"/>
              </a:rPr>
              <a:t>，</a:t>
            </a:r>
            <a:r>
              <a:rPr lang="en-US" altLang="zh-CN" sz="2400" dirty="0">
                <a:solidFill>
                  <a:schemeClr val="tx1"/>
                </a:solidFill>
                <a:latin typeface="宋体" panose="02010600030101010101" pitchFamily="2" charset="-122"/>
                <a:ea typeface="宋体" panose="02010600030101010101" pitchFamily="2" charset="-122"/>
              </a:rPr>
              <a:t>A+B+C+D=0.</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所以，只有当</a:t>
            </a:r>
            <a:r>
              <a:rPr lang="en-US" altLang="zh-CN" sz="2400" dirty="0">
                <a:solidFill>
                  <a:schemeClr val="tx1"/>
                </a:solidFill>
                <a:latin typeface="宋体" panose="02010600030101010101" pitchFamily="2" charset="-122"/>
                <a:ea typeface="宋体" panose="02010600030101010101" pitchFamily="2" charset="-122"/>
              </a:rPr>
              <a:t>A,B,C,D</a:t>
            </a:r>
            <a:r>
              <a:rPr lang="zh-CN" altLang="en-US" sz="2400" dirty="0">
                <a:solidFill>
                  <a:schemeClr val="tx1"/>
                </a:solidFill>
                <a:latin typeface="宋体" panose="02010600030101010101" pitchFamily="2" charset="-122"/>
                <a:ea typeface="宋体" panose="02010600030101010101" pitchFamily="2" charset="-122"/>
              </a:rPr>
              <a:t>同时为</a:t>
            </a:r>
            <a:r>
              <a:rPr lang="en-US" altLang="zh-CN" sz="2400" dirty="0">
                <a:solidFill>
                  <a:schemeClr val="tx1"/>
                </a:solidFill>
                <a:latin typeface="宋体" panose="02010600030101010101" pitchFamily="2" charset="-122"/>
                <a:ea typeface="宋体" panose="02010600030101010101" pitchFamily="2" charset="-122"/>
              </a:rPr>
              <a:t>0</a:t>
            </a:r>
            <a:r>
              <a:rPr lang="zh-CN" altLang="en-US" sz="2400" dirty="0">
                <a:solidFill>
                  <a:schemeClr val="tx1"/>
                </a:solidFill>
                <a:latin typeface="宋体" panose="02010600030101010101" pitchFamily="2" charset="-122"/>
                <a:ea typeface="宋体" panose="02010600030101010101" pitchFamily="2" charset="-122"/>
              </a:rPr>
              <a:t>时输出才会等于</a:t>
            </a:r>
            <a:r>
              <a:rPr lang="en-US" altLang="zh-CN" sz="2400" dirty="0">
                <a:solidFill>
                  <a:schemeClr val="tx1"/>
                </a:solidFill>
                <a:latin typeface="宋体" panose="02010600030101010101" pitchFamily="2" charset="-122"/>
                <a:ea typeface="宋体" panose="02010600030101010101" pitchFamily="2" charset="-122"/>
              </a:rPr>
              <a:t>1.</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22534" name="文本框 1"/>
          <p:cNvSpPr txBox="1"/>
          <p:nvPr/>
        </p:nvSpPr>
        <p:spPr>
          <a:xfrm>
            <a:off x="1038225" y="2463800"/>
            <a:ext cx="676275"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A.15</a:t>
            </a:r>
            <a:endParaRPr lang="zh-CN" altLang="en-US" dirty="0">
              <a:solidFill>
                <a:schemeClr val="tx1"/>
              </a:solidFill>
              <a:ea typeface="宋体" panose="02010600030101010101" pitchFamily="2" charset="-122"/>
            </a:endParaRPr>
          </a:p>
        </p:txBody>
      </p:sp>
      <p:sp>
        <p:nvSpPr>
          <p:cNvPr id="22535" name="矩形 2"/>
          <p:cNvSpPr/>
          <p:nvPr/>
        </p:nvSpPr>
        <p:spPr>
          <a:xfrm>
            <a:off x="2863850" y="2463800"/>
            <a:ext cx="1060450"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B.8</a:t>
            </a:r>
            <a:endParaRPr lang="zh-CN" altLang="en-US" dirty="0">
              <a:solidFill>
                <a:schemeClr val="tx1"/>
              </a:solidFill>
              <a:ea typeface="宋体" panose="02010600030101010101" pitchFamily="2" charset="-122"/>
            </a:endParaRPr>
          </a:p>
        </p:txBody>
      </p:sp>
      <p:sp>
        <p:nvSpPr>
          <p:cNvPr id="22536" name="矩形 7"/>
          <p:cNvSpPr/>
          <p:nvPr/>
        </p:nvSpPr>
        <p:spPr>
          <a:xfrm>
            <a:off x="1038225" y="3024188"/>
            <a:ext cx="563563"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C.7</a:t>
            </a:r>
            <a:endParaRPr lang="zh-CN" altLang="en-US" dirty="0">
              <a:solidFill>
                <a:schemeClr val="tx1"/>
              </a:solidFill>
              <a:ea typeface="宋体" panose="02010600030101010101" pitchFamily="2" charset="-122"/>
            </a:endParaRPr>
          </a:p>
        </p:txBody>
      </p:sp>
      <p:sp>
        <p:nvSpPr>
          <p:cNvPr id="22537" name="矩形 8"/>
          <p:cNvSpPr/>
          <p:nvPr/>
        </p:nvSpPr>
        <p:spPr>
          <a:xfrm>
            <a:off x="2863850" y="3024188"/>
            <a:ext cx="54768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D.1</a:t>
            </a:r>
            <a:endParaRPr lang="zh-CN" altLang="en-US" dirty="0">
              <a:solidFill>
                <a:schemeClr val="tx1"/>
              </a:solidFill>
              <a:ea typeface="宋体" panose="02010600030101010101" pitchFamily="2" charset="-122"/>
            </a:endParaRPr>
          </a:p>
        </p:txBody>
      </p:sp>
      <p:graphicFrame>
        <p:nvGraphicFramePr>
          <p:cNvPr id="22538" name="对象 10"/>
          <p:cNvGraphicFramePr>
            <a:graphicFrameLocks noChangeAspect="1"/>
          </p:cNvGraphicFramePr>
          <p:nvPr/>
        </p:nvGraphicFramePr>
        <p:xfrm>
          <a:off x="5749925" y="3889375"/>
          <a:ext cx="2768600" cy="431800"/>
        </p:xfrm>
        <a:graphic>
          <a:graphicData uri="http://schemas.openxmlformats.org/presentationml/2006/ole">
            <mc:AlternateContent xmlns:mc="http://schemas.openxmlformats.org/markup-compatibility/2006">
              <mc:Choice xmlns:v="urn:schemas-microsoft-com:vml" Requires="v">
                <p:oleObj spid="_x0000_s3078" name="" r:id="rId1" imgW="1383665" imgH="215900" progId="Equation.3">
                  <p:embed/>
                </p:oleObj>
              </mc:Choice>
              <mc:Fallback>
                <p:oleObj name="" r:id="rId1" imgW="1383665" imgH="215900" progId="Equation.3">
                  <p:embed/>
                  <p:pic>
                    <p:nvPicPr>
                      <p:cNvPr id="0" name="图片 3077"/>
                      <p:cNvPicPr/>
                      <p:nvPr/>
                    </p:nvPicPr>
                    <p:blipFill>
                      <a:blip r:embed="rId2"/>
                      <a:stretch>
                        <a:fillRect/>
                      </a:stretch>
                    </p:blipFill>
                    <p:spPr>
                      <a:xfrm>
                        <a:off x="5749925" y="3889375"/>
                        <a:ext cx="2768600" cy="431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6"/>
                                        </p:tgtEl>
                                        <p:attrNameLst>
                                          <p:attrName>style.visibility</p:attrName>
                                        </p:attrNameLst>
                                      </p:cBhvr>
                                      <p:to>
                                        <p:strVal val="visible"/>
                                      </p:to>
                                    </p:set>
                                    <p:anim calcmode="lin" valueType="num">
                                      <p:cBhvr additive="base">
                                        <p:cTn id="13" dur="500" fill="hold"/>
                                        <p:tgtEl>
                                          <p:spTgt spid="33796"/>
                                        </p:tgtEl>
                                        <p:attrNameLst>
                                          <p:attrName>ppt_x</p:attrName>
                                        </p:attrNameLst>
                                      </p:cBhvr>
                                      <p:tavLst>
                                        <p:tav tm="0">
                                          <p:val>
                                            <p:strVal val="#ppt_x"/>
                                          </p:val>
                                        </p:tav>
                                        <p:tav tm="100000">
                                          <p:val>
                                            <p:strVal val="#ppt_x"/>
                                          </p:val>
                                        </p:tav>
                                      </p:tavLst>
                                    </p:anim>
                                    <p:anim calcmode="lin" valueType="num">
                                      <p:cBhvr additive="base">
                                        <p:cTn id="14"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3555" name="文本框 4"/>
          <p:cNvSpPr txBox="1"/>
          <p:nvPr/>
        </p:nvSpPr>
        <p:spPr>
          <a:xfrm>
            <a:off x="831850" y="1557338"/>
            <a:ext cx="778668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17.</a:t>
            </a:r>
            <a:r>
              <a:rPr lang="zh-CN" altLang="en-US" sz="2400" dirty="0">
                <a:solidFill>
                  <a:schemeClr val="tx1"/>
                </a:solidFill>
                <a:ea typeface="宋体" panose="02010600030101010101" pitchFamily="2" charset="-122"/>
              </a:rPr>
              <a:t>将</a:t>
            </a:r>
            <a:r>
              <a:rPr lang="en-US" altLang="zh-CN" sz="2400" dirty="0">
                <a:solidFill>
                  <a:schemeClr val="tx1"/>
                </a:solidFill>
                <a:ea typeface="宋体" panose="02010600030101010101" pitchFamily="2" charset="-122"/>
              </a:rPr>
              <a:t>TTL</a:t>
            </a:r>
            <a:r>
              <a:rPr lang="zh-CN" altLang="en-US" sz="2400" dirty="0">
                <a:solidFill>
                  <a:schemeClr val="tx1"/>
                </a:solidFill>
                <a:ea typeface="宋体" panose="02010600030101010101" pitchFamily="2" charset="-122"/>
              </a:rPr>
              <a:t>与非门作非门使用，则多余输入端应做</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处理</a:t>
            </a:r>
            <a:endParaRPr lang="zh-CN" altLang="en-US" sz="2400" dirty="0">
              <a:solidFill>
                <a:schemeClr val="tx1"/>
              </a:solidFill>
              <a:ea typeface="宋体" panose="02010600030101010101" pitchFamily="2" charset="-122"/>
            </a:endParaRPr>
          </a:p>
        </p:txBody>
      </p:sp>
      <p:sp>
        <p:nvSpPr>
          <p:cNvPr id="34820" name="文本框 5"/>
          <p:cNvSpPr txBox="1"/>
          <p:nvPr/>
        </p:nvSpPr>
        <p:spPr>
          <a:xfrm>
            <a:off x="831850" y="6092825"/>
            <a:ext cx="1335088"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A</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10186988" cy="230822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en-US" altLang="zh-CN" sz="2400" dirty="0">
                <a:solidFill>
                  <a:schemeClr val="tx1"/>
                </a:solidFill>
                <a:latin typeface="宋体" panose="02010600030101010101" pitchFamily="2" charset="-122"/>
                <a:ea typeface="宋体" panose="02010600030101010101" pitchFamily="2" charset="-122"/>
              </a:rPr>
              <a:t>TTL</a:t>
            </a:r>
            <a:r>
              <a:rPr lang="zh-CN" altLang="en-US" sz="2400" dirty="0">
                <a:solidFill>
                  <a:schemeClr val="tx1"/>
                </a:solidFill>
                <a:latin typeface="宋体" panose="02010600030101010101" pitchFamily="2" charset="-122"/>
                <a:ea typeface="宋体" panose="02010600030101010101" pitchFamily="2" charset="-122"/>
              </a:rPr>
              <a:t>与非门的逻辑表达式：</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可用狄摩根定律：</a:t>
            </a:r>
            <a:r>
              <a:rPr lang="en-US" altLang="zh-CN" sz="2400" dirty="0">
                <a:solidFill>
                  <a:schemeClr val="tx1"/>
                </a:solidFill>
                <a:latin typeface="宋体" panose="02010600030101010101" pitchFamily="2" charset="-122"/>
                <a:ea typeface="宋体" panose="02010600030101010101" pitchFamily="2" charset="-122"/>
              </a:rPr>
              <a:t>F=/A+/B+/C </a:t>
            </a:r>
            <a:r>
              <a:rPr lang="zh-CN" altLang="en-US" sz="2400" dirty="0">
                <a:solidFill>
                  <a:schemeClr val="tx1"/>
                </a:solidFill>
                <a:latin typeface="宋体" panose="02010600030101010101" pitchFamily="2" charset="-122"/>
                <a:ea typeface="宋体" panose="02010600030101010101" pitchFamily="2" charset="-122"/>
              </a:rPr>
              <a:t>如果以</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端作为非门使用</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则当</a:t>
            </a:r>
            <a:r>
              <a:rPr lang="en-US" altLang="zh-CN" sz="2400" dirty="0">
                <a:solidFill>
                  <a:schemeClr val="tx1"/>
                </a:solidFill>
                <a:latin typeface="宋体" panose="02010600030101010101" pitchFamily="2" charset="-122"/>
                <a:ea typeface="宋体" panose="02010600030101010101" pitchFamily="2" charset="-122"/>
              </a:rPr>
              <a:t>A=0</a:t>
            </a:r>
            <a:r>
              <a:rPr lang="zh-CN" altLang="en-US" sz="2400" dirty="0">
                <a:solidFill>
                  <a:schemeClr val="tx1"/>
                </a:solidFill>
                <a:latin typeface="宋体" panose="02010600030101010101" pitchFamily="2" charset="-122"/>
                <a:ea typeface="宋体" panose="02010600030101010101" pitchFamily="2" charset="-122"/>
              </a:rPr>
              <a:t>时，其余端不管输入什么，</a:t>
            </a:r>
            <a:r>
              <a:rPr lang="en-US" altLang="zh-CN" sz="2400" dirty="0">
                <a:solidFill>
                  <a:schemeClr val="tx1"/>
                </a:solidFill>
                <a:latin typeface="宋体" panose="02010600030101010101" pitchFamily="2" charset="-122"/>
                <a:ea typeface="宋体" panose="02010600030101010101" pitchFamily="2" charset="-122"/>
              </a:rPr>
              <a:t>F</a:t>
            </a:r>
            <a:r>
              <a:rPr lang="zh-CN" altLang="en-US" sz="2400" dirty="0">
                <a:solidFill>
                  <a:schemeClr val="tx1"/>
                </a:solidFill>
                <a:latin typeface="宋体" panose="02010600030101010101" pitchFamily="2" charset="-122"/>
                <a:ea typeface="宋体" panose="02010600030101010101" pitchFamily="2" charset="-122"/>
              </a:rPr>
              <a:t>都为</a:t>
            </a:r>
            <a:r>
              <a:rPr lang="en-US" altLang="zh-CN" sz="2400" dirty="0">
                <a:solidFill>
                  <a:schemeClr val="tx1"/>
                </a:solidFill>
                <a:latin typeface="宋体" panose="02010600030101010101" pitchFamily="2" charset="-122"/>
                <a:ea typeface="宋体" panose="02010600030101010101" pitchFamily="2" charset="-122"/>
              </a:rPr>
              <a:t>1</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当</a:t>
            </a:r>
            <a:r>
              <a:rPr lang="en-US" altLang="zh-CN" sz="2400" dirty="0">
                <a:solidFill>
                  <a:schemeClr val="tx1"/>
                </a:solidFill>
                <a:latin typeface="宋体" panose="02010600030101010101" pitchFamily="2" charset="-122"/>
                <a:ea typeface="宋体" panose="02010600030101010101" pitchFamily="2" charset="-122"/>
              </a:rPr>
              <a:t>A=1</a:t>
            </a:r>
            <a:r>
              <a:rPr lang="zh-CN" altLang="en-US" sz="2400" dirty="0">
                <a:solidFill>
                  <a:schemeClr val="tx1"/>
                </a:solidFill>
                <a:latin typeface="宋体" panose="02010600030101010101" pitchFamily="2" charset="-122"/>
                <a:ea typeface="宋体" panose="02010600030101010101" pitchFamily="2" charset="-122"/>
              </a:rPr>
              <a:t>时，其他两个端必须都输入</a:t>
            </a:r>
            <a:r>
              <a:rPr lang="en-US" altLang="zh-CN" sz="2400" dirty="0">
                <a:solidFill>
                  <a:schemeClr val="tx1"/>
                </a:solidFill>
                <a:latin typeface="宋体" panose="02010600030101010101" pitchFamily="2" charset="-122"/>
                <a:ea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rPr>
              <a:t>才能保证最后</a:t>
            </a:r>
            <a:r>
              <a:rPr lang="en-US" altLang="zh-CN" sz="2400" dirty="0">
                <a:solidFill>
                  <a:schemeClr val="tx1"/>
                </a:solidFill>
                <a:latin typeface="宋体" panose="02010600030101010101" pitchFamily="2" charset="-122"/>
                <a:ea typeface="宋体" panose="02010600030101010101" pitchFamily="2" charset="-122"/>
              </a:rPr>
              <a:t>F=0</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rgbClr val="FF0000"/>
                </a:solidFill>
                <a:latin typeface="宋体" panose="02010600030101010101" pitchFamily="2" charset="-122"/>
                <a:ea typeface="宋体" panose="02010600030101010101" pitchFamily="2" charset="-122"/>
              </a:rPr>
              <a:t>所以：</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如果拿</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作为非门的输入，则</a:t>
            </a:r>
            <a:r>
              <a:rPr lang="en-US" altLang="zh-CN" sz="2400" dirty="0">
                <a:solidFill>
                  <a:schemeClr val="tx1"/>
                </a:solidFill>
                <a:latin typeface="宋体" panose="02010600030101010101" pitchFamily="2" charset="-122"/>
                <a:ea typeface="宋体" panose="02010600030101010101" pitchFamily="2" charset="-122"/>
              </a:rPr>
              <a:t>BC</a:t>
            </a:r>
            <a:r>
              <a:rPr lang="zh-CN" altLang="en-US" sz="2400" dirty="0">
                <a:solidFill>
                  <a:schemeClr val="tx1"/>
                </a:solidFill>
                <a:latin typeface="宋体" panose="02010600030101010101" pitchFamily="2" charset="-122"/>
                <a:ea typeface="宋体" panose="02010600030101010101" pitchFamily="2" charset="-122"/>
              </a:rPr>
              <a:t>输入端都接高电平，可以作非门使用</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23558" name="文本框 1"/>
          <p:cNvSpPr txBox="1"/>
          <p:nvPr/>
        </p:nvSpPr>
        <p:spPr>
          <a:xfrm>
            <a:off x="1038225" y="2463800"/>
            <a:ext cx="1804988"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a:t>
            </a:r>
            <a:r>
              <a:rPr lang="zh-CN" altLang="en-US" dirty="0">
                <a:solidFill>
                  <a:schemeClr val="tx1"/>
                </a:solidFill>
                <a:ea typeface="宋体" panose="02010600030101010101" pitchFamily="2" charset="-122"/>
              </a:rPr>
              <a:t>全部接高电平</a:t>
            </a:r>
            <a:endParaRPr lang="zh-CN" altLang="en-US" dirty="0">
              <a:solidFill>
                <a:schemeClr val="tx1"/>
              </a:solidFill>
              <a:ea typeface="宋体" panose="02010600030101010101" pitchFamily="2" charset="-122"/>
            </a:endParaRPr>
          </a:p>
        </p:txBody>
      </p:sp>
      <p:sp>
        <p:nvSpPr>
          <p:cNvPr id="23559" name="矩形 2"/>
          <p:cNvSpPr/>
          <p:nvPr/>
        </p:nvSpPr>
        <p:spPr>
          <a:xfrm>
            <a:off x="3514725" y="2463800"/>
            <a:ext cx="3297238"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a:t>
            </a:r>
            <a:r>
              <a:rPr lang="zh-CN" altLang="en-US" dirty="0">
                <a:solidFill>
                  <a:schemeClr val="tx1"/>
                </a:solidFill>
                <a:ea typeface="宋体" panose="02010600030101010101" pitchFamily="2" charset="-122"/>
              </a:rPr>
              <a:t>部分接高电平，部分接地</a:t>
            </a:r>
            <a:endParaRPr lang="zh-CN" altLang="en-US" dirty="0">
              <a:solidFill>
                <a:schemeClr val="tx1"/>
              </a:solidFill>
              <a:ea typeface="宋体" panose="02010600030101010101" pitchFamily="2" charset="-122"/>
            </a:endParaRPr>
          </a:p>
        </p:txBody>
      </p:sp>
      <p:sp>
        <p:nvSpPr>
          <p:cNvPr id="23560" name="矩形 7"/>
          <p:cNvSpPr/>
          <p:nvPr/>
        </p:nvSpPr>
        <p:spPr>
          <a:xfrm>
            <a:off x="1038225" y="3024188"/>
            <a:ext cx="139223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a:t>
            </a:r>
            <a:r>
              <a:rPr lang="zh-CN" altLang="en-US" dirty="0">
                <a:solidFill>
                  <a:schemeClr val="tx1"/>
                </a:solidFill>
                <a:ea typeface="宋体" panose="02010600030101010101" pitchFamily="2" charset="-122"/>
              </a:rPr>
              <a:t>全部接地</a:t>
            </a:r>
            <a:endParaRPr lang="zh-CN" altLang="en-US" dirty="0">
              <a:solidFill>
                <a:schemeClr val="tx1"/>
              </a:solidFill>
              <a:ea typeface="宋体" panose="02010600030101010101" pitchFamily="2" charset="-122"/>
            </a:endParaRPr>
          </a:p>
        </p:txBody>
      </p:sp>
      <p:sp>
        <p:nvSpPr>
          <p:cNvPr id="23561" name="矩形 8"/>
          <p:cNvSpPr/>
          <p:nvPr/>
        </p:nvSpPr>
        <p:spPr>
          <a:xfrm>
            <a:off x="3514725" y="3024188"/>
            <a:ext cx="249713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a:t>
            </a:r>
            <a:r>
              <a:rPr lang="zh-CN" altLang="en-US" dirty="0">
                <a:solidFill>
                  <a:schemeClr val="tx1"/>
                </a:solidFill>
                <a:ea typeface="宋体" panose="02010600030101010101" pitchFamily="2" charset="-122"/>
              </a:rPr>
              <a:t>部分接地，部分悬空</a:t>
            </a:r>
            <a:endParaRPr lang="zh-CN" altLang="en-US" dirty="0">
              <a:solidFill>
                <a:schemeClr val="tx1"/>
              </a:solidFill>
              <a:ea typeface="宋体" panose="02010600030101010101" pitchFamily="2" charset="-122"/>
            </a:endParaRPr>
          </a:p>
        </p:txBody>
      </p:sp>
      <p:graphicFrame>
        <p:nvGraphicFramePr>
          <p:cNvPr id="23562" name="对象 10"/>
          <p:cNvGraphicFramePr>
            <a:graphicFrameLocks noChangeAspect="1"/>
          </p:cNvGraphicFramePr>
          <p:nvPr/>
        </p:nvGraphicFramePr>
        <p:xfrm>
          <a:off x="5237163" y="3908425"/>
          <a:ext cx="1109662" cy="363538"/>
        </p:xfrm>
        <a:graphic>
          <a:graphicData uri="http://schemas.openxmlformats.org/presentationml/2006/ole">
            <mc:AlternateContent xmlns:mc="http://schemas.openxmlformats.org/markup-compatibility/2006">
              <mc:Choice xmlns:v="urn:schemas-microsoft-com:vml" Requires="v">
                <p:oleObj spid="_x0000_s3082" name="" r:id="rId1" imgW="660400" imgH="215900" progId="Equation.3">
                  <p:embed/>
                </p:oleObj>
              </mc:Choice>
              <mc:Fallback>
                <p:oleObj name="" r:id="rId1" imgW="660400" imgH="215900" progId="Equation.3">
                  <p:embed/>
                  <p:pic>
                    <p:nvPicPr>
                      <p:cNvPr id="0" name="图片 3081"/>
                      <p:cNvPicPr/>
                      <p:nvPr/>
                    </p:nvPicPr>
                    <p:blipFill>
                      <a:blip r:embed="rId2"/>
                      <a:stretch>
                        <a:fillRect/>
                      </a:stretch>
                    </p:blipFill>
                    <p:spPr>
                      <a:xfrm>
                        <a:off x="5237163" y="3908425"/>
                        <a:ext cx="1109662" cy="3635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20"/>
                                        </p:tgtEl>
                                        <p:attrNameLst>
                                          <p:attrName>style.visibility</p:attrName>
                                        </p:attrNameLst>
                                      </p:cBhvr>
                                      <p:to>
                                        <p:strVal val="visible"/>
                                      </p:to>
                                    </p:set>
                                    <p:anim calcmode="lin" valueType="num">
                                      <p:cBhvr additive="base">
                                        <p:cTn id="13" dur="500" fill="hold"/>
                                        <p:tgtEl>
                                          <p:spTgt spid="34820"/>
                                        </p:tgtEl>
                                        <p:attrNameLst>
                                          <p:attrName>ppt_x</p:attrName>
                                        </p:attrNameLst>
                                      </p:cBhvr>
                                      <p:tavLst>
                                        <p:tav tm="0">
                                          <p:val>
                                            <p:strVal val="#ppt_x"/>
                                          </p:val>
                                        </p:tav>
                                        <p:tav tm="100000">
                                          <p:val>
                                            <p:strVal val="#ppt_x"/>
                                          </p:val>
                                        </p:tav>
                                      </p:tavLst>
                                    </p:anim>
                                    <p:anim calcmode="lin" valueType="num">
                                      <p:cBhvr additive="base">
                                        <p:cTn id="14" dur="500" fill="hold"/>
                                        <p:tgtEl>
                                          <p:spTgt spid="34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4579" name="文本框 4"/>
          <p:cNvSpPr txBox="1"/>
          <p:nvPr/>
        </p:nvSpPr>
        <p:spPr>
          <a:xfrm>
            <a:off x="831850" y="1557338"/>
            <a:ext cx="701198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18.</a:t>
            </a:r>
            <a:r>
              <a:rPr lang="zh-CN" altLang="en-US" sz="2400" dirty="0">
                <a:solidFill>
                  <a:schemeClr val="tx1"/>
                </a:solidFill>
                <a:ea typeface="宋体" panose="02010600030101010101" pitchFamily="2" charset="-122"/>
              </a:rPr>
              <a:t>欲使</a:t>
            </a:r>
            <a:r>
              <a:rPr lang="en-US" altLang="zh-CN" sz="2400" dirty="0">
                <a:solidFill>
                  <a:schemeClr val="tx1"/>
                </a:solidFill>
                <a:ea typeface="宋体" panose="02010600030101010101" pitchFamily="2" charset="-122"/>
              </a:rPr>
              <a:t>D</a:t>
            </a:r>
            <a:r>
              <a:rPr lang="zh-CN" altLang="en-US" sz="2400" dirty="0">
                <a:solidFill>
                  <a:schemeClr val="tx1"/>
                </a:solidFill>
                <a:ea typeface="宋体" panose="02010600030101010101" pitchFamily="2" charset="-122"/>
              </a:rPr>
              <a:t>触发器按                  工作，应使输入</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35844" name="文本框 5"/>
          <p:cNvSpPr txBox="1"/>
          <p:nvPr/>
        </p:nvSpPr>
        <p:spPr>
          <a:xfrm>
            <a:off x="831850" y="5722938"/>
            <a:ext cx="13366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10494963" cy="157003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en-US" altLang="zh-CN" sz="2400" dirty="0">
                <a:solidFill>
                  <a:schemeClr val="tx1"/>
                </a:solidFill>
                <a:latin typeface="宋体" panose="02010600030101010101" pitchFamily="2" charset="-122"/>
                <a:ea typeface="宋体" panose="02010600030101010101" pitchFamily="2" charset="-122"/>
              </a:rPr>
              <a:t>D</a:t>
            </a:r>
            <a:r>
              <a:rPr lang="zh-CN" altLang="en-US" sz="2400" dirty="0">
                <a:solidFill>
                  <a:schemeClr val="tx1"/>
                </a:solidFill>
                <a:latin typeface="宋体" panose="02010600030101010101" pitchFamily="2" charset="-122"/>
                <a:ea typeface="宋体" panose="02010600030101010101" pitchFamily="2" charset="-122"/>
              </a:rPr>
              <a:t>触发器的特征方程是：</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所以当输入</a:t>
            </a:r>
            <a:r>
              <a:rPr lang="en-US" altLang="zh-CN" sz="2400" dirty="0">
                <a:solidFill>
                  <a:schemeClr val="tx1"/>
                </a:solidFill>
                <a:latin typeface="宋体" panose="02010600030101010101" pitchFamily="2" charset="-122"/>
                <a:ea typeface="宋体" panose="02010600030101010101" pitchFamily="2" charset="-122"/>
              </a:rPr>
              <a:t>D=   </a:t>
            </a:r>
            <a:r>
              <a:rPr lang="zh-CN" altLang="en-US" sz="2400" dirty="0">
                <a:solidFill>
                  <a:schemeClr val="tx1"/>
                </a:solidFill>
                <a:latin typeface="宋体" panose="02010600030101010101" pitchFamily="2" charset="-122"/>
                <a:ea typeface="宋体" panose="02010600030101010101" pitchFamily="2" charset="-122"/>
              </a:rPr>
              <a:t>时，</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D</a:t>
            </a:r>
            <a:r>
              <a:rPr lang="zh-CN" altLang="en-US" sz="2400" dirty="0">
                <a:solidFill>
                  <a:srgbClr val="FF0000"/>
                </a:solidFill>
                <a:latin typeface="宋体" panose="02010600030101010101" pitchFamily="2" charset="-122"/>
                <a:ea typeface="宋体" panose="02010600030101010101" pitchFamily="2" charset="-122"/>
              </a:rPr>
              <a:t>触发器就是在</a:t>
            </a:r>
            <a:r>
              <a:rPr lang="en-US" altLang="zh-CN" sz="2400" dirty="0">
                <a:solidFill>
                  <a:srgbClr val="FF0000"/>
                </a:solidFill>
                <a:latin typeface="宋体" panose="02010600030101010101" pitchFamily="2" charset="-122"/>
                <a:ea typeface="宋体" panose="02010600030101010101" pitchFamily="2" charset="-122"/>
              </a:rPr>
              <a:t>SR</a:t>
            </a:r>
            <a:r>
              <a:rPr lang="zh-CN" altLang="en-US" sz="2400" dirty="0">
                <a:solidFill>
                  <a:srgbClr val="FF0000"/>
                </a:solidFill>
                <a:latin typeface="宋体" panose="02010600030101010101" pitchFamily="2" charset="-122"/>
                <a:ea typeface="宋体" panose="02010600030101010101" pitchFamily="2" charset="-122"/>
              </a:rPr>
              <a:t>触发器的基础上加了一个非门</a:t>
            </a: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这样只需要一个输入</a:t>
            </a:r>
            <a:r>
              <a:rPr lang="en-US" altLang="zh-CN" sz="2400" dirty="0">
                <a:solidFill>
                  <a:srgbClr val="FF0000"/>
                </a:solidFill>
                <a:latin typeface="宋体" panose="02010600030101010101" pitchFamily="2" charset="-122"/>
                <a:ea typeface="宋体" panose="02010600030101010101" pitchFamily="2" charset="-122"/>
              </a:rPr>
              <a:t>D</a:t>
            </a:r>
            <a:r>
              <a:rPr lang="zh-CN" altLang="en-US" sz="2400" dirty="0">
                <a:solidFill>
                  <a:srgbClr val="FF0000"/>
                </a:solidFill>
                <a:latin typeface="宋体" panose="02010600030101010101" pitchFamily="2" charset="-122"/>
                <a:ea typeface="宋体" panose="02010600030101010101" pitchFamily="2" charset="-122"/>
              </a:rPr>
              <a:t>，简单</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rgbClr val="FF0000"/>
                </a:solidFill>
                <a:latin typeface="宋体" panose="02010600030101010101" pitchFamily="2" charset="-122"/>
                <a:ea typeface="宋体" panose="02010600030101010101" pitchFamily="2" charset="-122"/>
              </a:rPr>
              <a:t>而且避免了</a:t>
            </a:r>
            <a:r>
              <a:rPr lang="en-US" altLang="zh-CN" sz="2400" dirty="0">
                <a:solidFill>
                  <a:srgbClr val="FF0000"/>
                </a:solidFill>
                <a:latin typeface="宋体" panose="02010600030101010101" pitchFamily="2" charset="-122"/>
                <a:ea typeface="宋体" panose="02010600030101010101" pitchFamily="2" charset="-122"/>
              </a:rPr>
              <a:t>SR</a:t>
            </a:r>
            <a:r>
              <a:rPr lang="zh-CN" altLang="en-US" sz="2400" dirty="0">
                <a:solidFill>
                  <a:srgbClr val="FF0000"/>
                </a:solidFill>
                <a:latin typeface="宋体" panose="02010600030101010101" pitchFamily="2" charset="-122"/>
                <a:ea typeface="宋体" panose="02010600030101010101" pitchFamily="2" charset="-122"/>
              </a:rPr>
              <a:t>触发器</a:t>
            </a:r>
            <a:r>
              <a:rPr lang="en-US" altLang="zh-CN" sz="2400" dirty="0">
                <a:solidFill>
                  <a:srgbClr val="FF0000"/>
                </a:solidFill>
                <a:latin typeface="宋体" panose="02010600030101010101" pitchFamily="2" charset="-122"/>
                <a:ea typeface="宋体" panose="02010600030101010101" pitchFamily="2" charset="-122"/>
              </a:rPr>
              <a:t>S=1,R=1</a:t>
            </a:r>
            <a:r>
              <a:rPr lang="zh-CN" altLang="en-US" sz="2400" dirty="0">
                <a:solidFill>
                  <a:srgbClr val="FF0000"/>
                </a:solidFill>
                <a:latin typeface="宋体" panose="02010600030101010101" pitchFamily="2" charset="-122"/>
                <a:ea typeface="宋体" panose="02010600030101010101" pitchFamily="2" charset="-122"/>
              </a:rPr>
              <a:t>时的不稳状态</a:t>
            </a:r>
            <a:r>
              <a:rPr lang="en-US" altLang="zh-CN" sz="2400" dirty="0">
                <a:solidFill>
                  <a:srgbClr val="FF0000"/>
                </a:solidFill>
                <a:latin typeface="宋体" panose="02010600030101010101" pitchFamily="2" charset="-122"/>
                <a:ea typeface="宋体" panose="02010600030101010101" pitchFamily="2" charset="-122"/>
              </a:rPr>
              <a:t>.</a:t>
            </a:r>
            <a:endParaRPr lang="en-US" altLang="zh-CN" sz="2400" dirty="0">
              <a:solidFill>
                <a:srgbClr val="FF0000"/>
              </a:solidFill>
              <a:latin typeface="宋体" panose="02010600030101010101" pitchFamily="2" charset="-122"/>
              <a:ea typeface="宋体" panose="02010600030101010101" pitchFamily="2" charset="-122"/>
            </a:endParaRPr>
          </a:p>
        </p:txBody>
      </p:sp>
      <p:sp>
        <p:nvSpPr>
          <p:cNvPr id="24582" name="文本框 1"/>
          <p:cNvSpPr txBox="1"/>
          <p:nvPr/>
        </p:nvSpPr>
        <p:spPr>
          <a:xfrm>
            <a:off x="1038225" y="2463800"/>
            <a:ext cx="547688"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A.0</a:t>
            </a:r>
            <a:endParaRPr lang="zh-CN" altLang="en-US" dirty="0">
              <a:solidFill>
                <a:schemeClr val="tx1"/>
              </a:solidFill>
              <a:ea typeface="宋体" panose="02010600030101010101" pitchFamily="2" charset="-122"/>
            </a:endParaRPr>
          </a:p>
        </p:txBody>
      </p:sp>
      <p:sp>
        <p:nvSpPr>
          <p:cNvPr id="24583" name="矩形 2"/>
          <p:cNvSpPr/>
          <p:nvPr/>
        </p:nvSpPr>
        <p:spPr>
          <a:xfrm>
            <a:off x="2863850" y="2463800"/>
            <a:ext cx="1060450"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B.1</a:t>
            </a:r>
            <a:endParaRPr lang="zh-CN" altLang="en-US" dirty="0">
              <a:solidFill>
                <a:schemeClr val="tx1"/>
              </a:solidFill>
              <a:ea typeface="宋体" panose="02010600030101010101" pitchFamily="2" charset="-122"/>
            </a:endParaRPr>
          </a:p>
        </p:txBody>
      </p:sp>
      <p:sp>
        <p:nvSpPr>
          <p:cNvPr id="24584" name="矩形 7"/>
          <p:cNvSpPr/>
          <p:nvPr/>
        </p:nvSpPr>
        <p:spPr>
          <a:xfrm>
            <a:off x="1038225" y="3024188"/>
            <a:ext cx="636588"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C.Q</a:t>
            </a:r>
            <a:endParaRPr lang="zh-CN" altLang="en-US" dirty="0">
              <a:solidFill>
                <a:schemeClr val="tx1"/>
              </a:solidFill>
              <a:ea typeface="宋体" panose="02010600030101010101" pitchFamily="2" charset="-122"/>
            </a:endParaRPr>
          </a:p>
        </p:txBody>
      </p:sp>
      <p:sp>
        <p:nvSpPr>
          <p:cNvPr id="24585" name="矩形 8"/>
          <p:cNvSpPr/>
          <p:nvPr/>
        </p:nvSpPr>
        <p:spPr>
          <a:xfrm>
            <a:off x="2863850" y="3024188"/>
            <a:ext cx="419100"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a:t>
            </a:r>
            <a:endParaRPr lang="zh-CN" altLang="en-US" dirty="0">
              <a:solidFill>
                <a:schemeClr val="tx1"/>
              </a:solidFill>
              <a:ea typeface="宋体" panose="02010600030101010101" pitchFamily="2" charset="-122"/>
            </a:endParaRPr>
          </a:p>
        </p:txBody>
      </p:sp>
      <p:graphicFrame>
        <p:nvGraphicFramePr>
          <p:cNvPr id="24586" name="对象 11"/>
          <p:cNvGraphicFramePr>
            <a:graphicFrameLocks noChangeAspect="1"/>
          </p:cNvGraphicFramePr>
          <p:nvPr/>
        </p:nvGraphicFramePr>
        <p:xfrm>
          <a:off x="3282950" y="2963863"/>
          <a:ext cx="249238" cy="430212"/>
        </p:xfrm>
        <a:graphic>
          <a:graphicData uri="http://schemas.openxmlformats.org/presentationml/2006/ole">
            <mc:AlternateContent xmlns:mc="http://schemas.openxmlformats.org/markup-compatibility/2006">
              <mc:Choice xmlns:v="urn:schemas-microsoft-com:vml" Requires="v">
                <p:oleObj spid="_x0000_s3083" name="" r:id="rId1" imgW="139700" imgH="241300" progId="Equation.3">
                  <p:embed/>
                </p:oleObj>
              </mc:Choice>
              <mc:Fallback>
                <p:oleObj name="" r:id="rId1" imgW="139700" imgH="241300" progId="Equation.3">
                  <p:embed/>
                  <p:pic>
                    <p:nvPicPr>
                      <p:cNvPr id="0" name="图片 3082"/>
                      <p:cNvPicPr/>
                      <p:nvPr/>
                    </p:nvPicPr>
                    <p:blipFill>
                      <a:blip r:embed="rId2"/>
                      <a:stretch>
                        <a:fillRect/>
                      </a:stretch>
                    </p:blipFill>
                    <p:spPr>
                      <a:xfrm>
                        <a:off x="3282950" y="2963863"/>
                        <a:ext cx="249238" cy="430212"/>
                      </a:xfrm>
                      <a:prstGeom prst="rect">
                        <a:avLst/>
                      </a:prstGeom>
                      <a:noFill/>
                      <a:ln w="38100">
                        <a:noFill/>
                        <a:miter/>
                      </a:ln>
                    </p:spPr>
                  </p:pic>
                </p:oleObj>
              </mc:Fallback>
            </mc:AlternateContent>
          </a:graphicData>
        </a:graphic>
      </p:graphicFrame>
      <p:graphicFrame>
        <p:nvGraphicFramePr>
          <p:cNvPr id="24587" name="对象 9"/>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3084" name="" r:id="rId3" imgW="127000" imgH="215265" progId="Equation.3">
                  <p:embed/>
                </p:oleObj>
              </mc:Choice>
              <mc:Fallback>
                <p:oleObj name="" r:id="rId3" imgW="127000" imgH="215265" progId="Equation.3">
                  <p:embed/>
                  <p:pic>
                    <p:nvPicPr>
                      <p:cNvPr id="0" name="图片 3083"/>
                      <p:cNvPicPr/>
                      <p:nvPr/>
                    </p:nvPicPr>
                    <p:blipFill>
                      <a:blip r:embed="rId4"/>
                      <a:stretch>
                        <a:fillRect/>
                      </a:stretch>
                    </p:blipFill>
                    <p:spPr>
                      <a:xfrm>
                        <a:off x="6032500" y="3319463"/>
                        <a:ext cx="127000" cy="215900"/>
                      </a:xfrm>
                      <a:prstGeom prst="rect">
                        <a:avLst/>
                      </a:prstGeom>
                      <a:noFill/>
                      <a:ln w="38100">
                        <a:noFill/>
                        <a:miter/>
                      </a:ln>
                    </p:spPr>
                  </p:pic>
                </p:oleObj>
              </mc:Fallback>
            </mc:AlternateContent>
          </a:graphicData>
        </a:graphic>
      </p:graphicFrame>
      <p:graphicFrame>
        <p:nvGraphicFramePr>
          <p:cNvPr id="35852" name="对象 13"/>
          <p:cNvGraphicFramePr>
            <a:graphicFrameLocks noChangeAspect="1"/>
          </p:cNvGraphicFramePr>
          <p:nvPr/>
        </p:nvGraphicFramePr>
        <p:xfrm>
          <a:off x="4954588" y="3844925"/>
          <a:ext cx="1352550" cy="460375"/>
        </p:xfrm>
        <a:graphic>
          <a:graphicData uri="http://schemas.openxmlformats.org/presentationml/2006/ole">
            <mc:AlternateContent xmlns:mc="http://schemas.openxmlformats.org/markup-compatibility/2006">
              <mc:Choice xmlns:v="urn:schemas-microsoft-com:vml" Requires="v">
                <p:oleObj spid="_x0000_s3080" name="" r:id="rId5" imgW="673100" imgH="228600" progId="Equation.3">
                  <p:embed/>
                </p:oleObj>
              </mc:Choice>
              <mc:Fallback>
                <p:oleObj name="" r:id="rId5" imgW="673100" imgH="228600" progId="Equation.3">
                  <p:embed/>
                  <p:pic>
                    <p:nvPicPr>
                      <p:cNvPr id="0" name="图片 3079"/>
                      <p:cNvPicPr/>
                      <p:nvPr/>
                    </p:nvPicPr>
                    <p:blipFill>
                      <a:blip r:embed="rId6"/>
                      <a:stretch>
                        <a:fillRect/>
                      </a:stretch>
                    </p:blipFill>
                    <p:spPr>
                      <a:xfrm>
                        <a:off x="4954588" y="3844925"/>
                        <a:ext cx="1352550" cy="460375"/>
                      </a:xfrm>
                      <a:prstGeom prst="rect">
                        <a:avLst/>
                      </a:prstGeom>
                      <a:noFill/>
                      <a:ln w="38100">
                        <a:noFill/>
                        <a:miter/>
                      </a:ln>
                    </p:spPr>
                  </p:pic>
                </p:oleObj>
              </mc:Fallback>
            </mc:AlternateContent>
          </a:graphicData>
        </a:graphic>
      </p:graphicFrame>
      <p:graphicFrame>
        <p:nvGraphicFramePr>
          <p:cNvPr id="35853" name="对象 14"/>
          <p:cNvGraphicFramePr>
            <a:graphicFrameLocks noChangeAspect="1"/>
          </p:cNvGraphicFramePr>
          <p:nvPr/>
        </p:nvGraphicFramePr>
        <p:xfrm>
          <a:off x="3694113" y="4273550"/>
          <a:ext cx="249237" cy="430213"/>
        </p:xfrm>
        <a:graphic>
          <a:graphicData uri="http://schemas.openxmlformats.org/presentationml/2006/ole">
            <mc:AlternateContent xmlns:mc="http://schemas.openxmlformats.org/markup-compatibility/2006">
              <mc:Choice xmlns:v="urn:schemas-microsoft-com:vml" Requires="v">
                <p:oleObj spid="_x0000_s3081" name="" r:id="rId7" imgW="139700" imgH="241300" progId="Equation.3">
                  <p:embed/>
                </p:oleObj>
              </mc:Choice>
              <mc:Fallback>
                <p:oleObj name="" r:id="rId7" imgW="139700" imgH="241300" progId="Equation.3">
                  <p:embed/>
                  <p:pic>
                    <p:nvPicPr>
                      <p:cNvPr id="0" name="图片 3080"/>
                      <p:cNvPicPr/>
                      <p:nvPr/>
                    </p:nvPicPr>
                    <p:blipFill>
                      <a:blip r:embed="rId2"/>
                      <a:stretch>
                        <a:fillRect/>
                      </a:stretch>
                    </p:blipFill>
                    <p:spPr>
                      <a:xfrm>
                        <a:off x="3694113" y="4273550"/>
                        <a:ext cx="249237" cy="430213"/>
                      </a:xfrm>
                      <a:prstGeom prst="rect">
                        <a:avLst/>
                      </a:prstGeom>
                      <a:noFill/>
                      <a:ln w="38100">
                        <a:noFill/>
                        <a:miter/>
                      </a:ln>
                    </p:spPr>
                  </p:pic>
                </p:oleObj>
              </mc:Fallback>
            </mc:AlternateContent>
          </a:graphicData>
        </a:graphic>
      </p:graphicFrame>
      <p:graphicFrame>
        <p:nvGraphicFramePr>
          <p:cNvPr id="35854" name="对象 15"/>
          <p:cNvGraphicFramePr>
            <a:graphicFrameLocks noChangeAspect="1"/>
          </p:cNvGraphicFramePr>
          <p:nvPr/>
        </p:nvGraphicFramePr>
        <p:xfrm>
          <a:off x="4651375" y="4254500"/>
          <a:ext cx="1041400" cy="449263"/>
        </p:xfrm>
        <a:graphic>
          <a:graphicData uri="http://schemas.openxmlformats.org/presentationml/2006/ole">
            <mc:AlternateContent xmlns:mc="http://schemas.openxmlformats.org/markup-compatibility/2006">
              <mc:Choice xmlns:v="urn:schemas-microsoft-com:vml" Requires="v">
                <p:oleObj spid="_x0000_s3085" name="" r:id="rId8" imgW="735965" imgH="317500" progId="Equation.3">
                  <p:embed/>
                </p:oleObj>
              </mc:Choice>
              <mc:Fallback>
                <p:oleObj name="" r:id="rId8" imgW="735965" imgH="317500" progId="Equation.3">
                  <p:embed/>
                  <p:pic>
                    <p:nvPicPr>
                      <p:cNvPr id="0" name="图片 3084"/>
                      <p:cNvPicPr/>
                      <p:nvPr/>
                    </p:nvPicPr>
                    <p:blipFill>
                      <a:blip r:embed="rId9"/>
                      <a:stretch>
                        <a:fillRect/>
                      </a:stretch>
                    </p:blipFill>
                    <p:spPr>
                      <a:xfrm>
                        <a:off x="4651375" y="4254500"/>
                        <a:ext cx="1041400" cy="449263"/>
                      </a:xfrm>
                      <a:prstGeom prst="rect">
                        <a:avLst/>
                      </a:prstGeom>
                      <a:noFill/>
                      <a:ln w="38100">
                        <a:noFill/>
                        <a:miter/>
                      </a:ln>
                    </p:spPr>
                  </p:pic>
                </p:oleObj>
              </mc:Fallback>
            </mc:AlternateContent>
          </a:graphicData>
        </a:graphic>
      </p:graphicFrame>
      <p:graphicFrame>
        <p:nvGraphicFramePr>
          <p:cNvPr id="24591" name="对象 16"/>
          <p:cNvGraphicFramePr>
            <a:graphicFrameLocks noChangeAspect="1"/>
          </p:cNvGraphicFramePr>
          <p:nvPr/>
        </p:nvGraphicFramePr>
        <p:xfrm>
          <a:off x="3408363" y="1539875"/>
          <a:ext cx="1168400" cy="441325"/>
        </p:xfrm>
        <a:graphic>
          <a:graphicData uri="http://schemas.openxmlformats.org/presentationml/2006/ole">
            <mc:AlternateContent xmlns:mc="http://schemas.openxmlformats.org/markup-compatibility/2006">
              <mc:Choice xmlns:v="urn:schemas-microsoft-com:vml" Requires="v">
                <p:oleObj spid="_x0000_s3079" name="" r:id="rId10" imgW="673100" imgH="254000" progId="Equation.3">
                  <p:embed/>
                </p:oleObj>
              </mc:Choice>
              <mc:Fallback>
                <p:oleObj name="" r:id="rId10" imgW="673100" imgH="254000" progId="Equation.3">
                  <p:embed/>
                  <p:pic>
                    <p:nvPicPr>
                      <p:cNvPr id="0" name="图片 3078"/>
                      <p:cNvPicPr/>
                      <p:nvPr/>
                    </p:nvPicPr>
                    <p:blipFill>
                      <a:blip r:embed="rId11"/>
                      <a:stretch>
                        <a:fillRect/>
                      </a:stretch>
                    </p:blipFill>
                    <p:spPr>
                      <a:xfrm>
                        <a:off x="3408363" y="1539875"/>
                        <a:ext cx="1168400" cy="441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52"/>
                                        </p:tgtEl>
                                        <p:attrNameLst>
                                          <p:attrName>style.visibility</p:attrName>
                                        </p:attrNameLst>
                                      </p:cBhvr>
                                      <p:to>
                                        <p:strVal val="visible"/>
                                      </p:to>
                                    </p:set>
                                    <p:anim calcmode="lin" valueType="num">
                                      <p:cBhvr additive="base">
                                        <p:cTn id="11" dur="500" fill="hold"/>
                                        <p:tgtEl>
                                          <p:spTgt spid="35852"/>
                                        </p:tgtEl>
                                        <p:attrNameLst>
                                          <p:attrName>ppt_x</p:attrName>
                                        </p:attrNameLst>
                                      </p:cBhvr>
                                      <p:tavLst>
                                        <p:tav tm="0">
                                          <p:val>
                                            <p:strVal val="#ppt_x"/>
                                          </p:val>
                                        </p:tav>
                                        <p:tav tm="100000">
                                          <p:val>
                                            <p:strVal val="#ppt_x"/>
                                          </p:val>
                                        </p:tav>
                                      </p:tavLst>
                                    </p:anim>
                                    <p:anim calcmode="lin" valueType="num">
                                      <p:cBhvr additive="base">
                                        <p:cTn id="12" dur="500" fill="hold"/>
                                        <p:tgtEl>
                                          <p:spTgt spid="358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853"/>
                                        </p:tgtEl>
                                        <p:attrNameLst>
                                          <p:attrName>style.visibility</p:attrName>
                                        </p:attrNameLst>
                                      </p:cBhvr>
                                      <p:to>
                                        <p:strVal val="visible"/>
                                      </p:to>
                                    </p:set>
                                    <p:anim calcmode="lin" valueType="num">
                                      <p:cBhvr additive="base">
                                        <p:cTn id="15" dur="500" fill="hold"/>
                                        <p:tgtEl>
                                          <p:spTgt spid="35853"/>
                                        </p:tgtEl>
                                        <p:attrNameLst>
                                          <p:attrName>ppt_x</p:attrName>
                                        </p:attrNameLst>
                                      </p:cBhvr>
                                      <p:tavLst>
                                        <p:tav tm="0">
                                          <p:val>
                                            <p:strVal val="#ppt_x"/>
                                          </p:val>
                                        </p:tav>
                                        <p:tav tm="100000">
                                          <p:val>
                                            <p:strVal val="#ppt_x"/>
                                          </p:val>
                                        </p:tav>
                                      </p:tavLst>
                                    </p:anim>
                                    <p:anim calcmode="lin" valueType="num">
                                      <p:cBhvr additive="base">
                                        <p:cTn id="16" dur="500" fill="hold"/>
                                        <p:tgtEl>
                                          <p:spTgt spid="358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854"/>
                                        </p:tgtEl>
                                        <p:attrNameLst>
                                          <p:attrName>style.visibility</p:attrName>
                                        </p:attrNameLst>
                                      </p:cBhvr>
                                      <p:to>
                                        <p:strVal val="visible"/>
                                      </p:to>
                                    </p:set>
                                    <p:anim calcmode="lin" valueType="num">
                                      <p:cBhvr additive="base">
                                        <p:cTn id="19" dur="500" fill="hold"/>
                                        <p:tgtEl>
                                          <p:spTgt spid="35854"/>
                                        </p:tgtEl>
                                        <p:attrNameLst>
                                          <p:attrName>ppt_x</p:attrName>
                                        </p:attrNameLst>
                                      </p:cBhvr>
                                      <p:tavLst>
                                        <p:tav tm="0">
                                          <p:val>
                                            <p:strVal val="#ppt_x"/>
                                          </p:val>
                                        </p:tav>
                                        <p:tav tm="100000">
                                          <p:val>
                                            <p:strVal val="#ppt_x"/>
                                          </p:val>
                                        </p:tav>
                                      </p:tavLst>
                                    </p:anim>
                                    <p:anim calcmode="lin" valueType="num">
                                      <p:cBhvr additive="base">
                                        <p:cTn id="20" dur="500" fill="hold"/>
                                        <p:tgtEl>
                                          <p:spTgt spid="358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844"/>
                                        </p:tgtEl>
                                        <p:attrNameLst>
                                          <p:attrName>style.visibility</p:attrName>
                                        </p:attrNameLst>
                                      </p:cBhvr>
                                      <p:to>
                                        <p:strVal val="visible"/>
                                      </p:to>
                                    </p:set>
                                    <p:anim calcmode="lin" valueType="num">
                                      <p:cBhvr additive="base">
                                        <p:cTn id="25" dur="500" fill="hold"/>
                                        <p:tgtEl>
                                          <p:spTgt spid="35844"/>
                                        </p:tgtEl>
                                        <p:attrNameLst>
                                          <p:attrName>ppt_x</p:attrName>
                                        </p:attrNameLst>
                                      </p:cBhvr>
                                      <p:tavLst>
                                        <p:tav tm="0">
                                          <p:val>
                                            <p:strVal val="#ppt_x"/>
                                          </p:val>
                                        </p:tav>
                                        <p:tav tm="100000">
                                          <p:val>
                                            <p:strVal val="#ppt_x"/>
                                          </p:val>
                                        </p:tav>
                                      </p:tavLst>
                                    </p:anim>
                                    <p:anim calcmode="lin" valueType="num">
                                      <p:cBhvr additive="base">
                                        <p:cTn id="26" dur="500" fill="hold"/>
                                        <p:tgtEl>
                                          <p:spTgt spid="358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5603" name="文本框 4"/>
          <p:cNvSpPr txBox="1"/>
          <p:nvPr/>
        </p:nvSpPr>
        <p:spPr>
          <a:xfrm>
            <a:off x="831850" y="1557338"/>
            <a:ext cx="859313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19.</a:t>
            </a:r>
            <a:r>
              <a:rPr lang="zh-CN" altLang="en-US" sz="2400" dirty="0">
                <a:solidFill>
                  <a:schemeClr val="tx1"/>
                </a:solidFill>
                <a:ea typeface="宋体" panose="02010600030101010101" pitchFamily="2" charset="-122"/>
              </a:rPr>
              <a:t>用三态门可以实现</a:t>
            </a:r>
            <a:r>
              <a:rPr lang="en-US" altLang="zh-CN" sz="2400" dirty="0">
                <a:solidFill>
                  <a:schemeClr val="tx1"/>
                </a:solidFill>
                <a:ea typeface="宋体" panose="02010600030101010101" pitchFamily="2" charset="-122"/>
              </a:rPr>
              <a:t>”</a:t>
            </a:r>
            <a:r>
              <a:rPr lang="zh-CN" altLang="en-US" sz="2400" dirty="0">
                <a:solidFill>
                  <a:schemeClr val="tx1"/>
                </a:solidFill>
                <a:ea typeface="宋体" panose="02010600030101010101" pitchFamily="2" charset="-122"/>
              </a:rPr>
              <a:t>总线</a:t>
            </a:r>
            <a:r>
              <a:rPr lang="en-US" altLang="zh-CN" sz="2400" dirty="0">
                <a:solidFill>
                  <a:schemeClr val="tx1"/>
                </a:solidFill>
                <a:ea typeface="宋体" panose="02010600030101010101" pitchFamily="2" charset="-122"/>
              </a:rPr>
              <a:t>”</a:t>
            </a:r>
            <a:r>
              <a:rPr lang="zh-CN" altLang="en-US" sz="2400" dirty="0">
                <a:solidFill>
                  <a:schemeClr val="tx1"/>
                </a:solidFill>
                <a:ea typeface="宋体" panose="02010600030101010101" pitchFamily="2" charset="-122"/>
              </a:rPr>
              <a:t>连接，但其</a:t>
            </a:r>
            <a:r>
              <a:rPr lang="en-US" altLang="zh-CN" sz="2400" dirty="0">
                <a:solidFill>
                  <a:schemeClr val="tx1"/>
                </a:solidFill>
                <a:ea typeface="宋体" panose="02010600030101010101" pitchFamily="2" charset="-122"/>
              </a:rPr>
              <a:t>”</a:t>
            </a:r>
            <a:r>
              <a:rPr lang="zh-CN" altLang="en-US" sz="2400" dirty="0">
                <a:solidFill>
                  <a:schemeClr val="tx1"/>
                </a:solidFill>
                <a:ea typeface="宋体" panose="02010600030101010101" pitchFamily="2" charset="-122"/>
              </a:rPr>
              <a:t>使能</a:t>
            </a:r>
            <a:r>
              <a:rPr lang="en-US" altLang="zh-CN" sz="2400" dirty="0">
                <a:solidFill>
                  <a:schemeClr val="tx1"/>
                </a:solidFill>
                <a:ea typeface="宋体" panose="02010600030101010101" pitchFamily="2" charset="-122"/>
              </a:rPr>
              <a:t>”</a:t>
            </a:r>
            <a:r>
              <a:rPr lang="zh-CN" altLang="en-US" sz="2400" dirty="0">
                <a:solidFill>
                  <a:schemeClr val="tx1"/>
                </a:solidFill>
                <a:ea typeface="宋体" panose="02010600030101010101" pitchFamily="2" charset="-122"/>
              </a:rPr>
              <a:t>控制端应为</a:t>
            </a:r>
            <a:r>
              <a:rPr lang="en-US" altLang="zh-CN" sz="2400" dirty="0">
                <a:solidFill>
                  <a:schemeClr val="tx1"/>
                </a:solidFill>
                <a:ea typeface="宋体" panose="02010600030101010101" pitchFamily="2" charset="-122"/>
              </a:rPr>
              <a:t>____</a:t>
            </a:r>
            <a:endParaRPr lang="zh-CN" altLang="en-US" sz="2400" dirty="0">
              <a:solidFill>
                <a:schemeClr val="tx1"/>
              </a:solidFill>
              <a:ea typeface="宋体" panose="02010600030101010101" pitchFamily="2" charset="-122"/>
            </a:endParaRPr>
          </a:p>
        </p:txBody>
      </p:sp>
      <p:sp>
        <p:nvSpPr>
          <p:cNvPr id="25604" name="文本框 5"/>
          <p:cNvSpPr txBox="1"/>
          <p:nvPr/>
        </p:nvSpPr>
        <p:spPr>
          <a:xfrm>
            <a:off x="831850" y="6015038"/>
            <a:ext cx="13366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D</a:t>
            </a:r>
            <a:endParaRPr lang="zh-CN" altLang="en-US" sz="2400" dirty="0">
              <a:solidFill>
                <a:schemeClr val="tx1"/>
              </a:solidFill>
              <a:ea typeface="宋体" panose="02010600030101010101" pitchFamily="2" charset="-122"/>
            </a:endParaRPr>
          </a:p>
        </p:txBody>
      </p:sp>
      <p:sp>
        <p:nvSpPr>
          <p:cNvPr id="25605" name="文本框 6"/>
          <p:cNvSpPr txBox="1"/>
          <p:nvPr/>
        </p:nvSpPr>
        <p:spPr>
          <a:xfrm>
            <a:off x="831850" y="3394075"/>
            <a:ext cx="10026650" cy="2678113"/>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zh-CN" altLang="en-US" sz="2400" dirty="0">
                <a:solidFill>
                  <a:schemeClr val="tx1"/>
                </a:solidFill>
                <a:ea typeface="宋体" panose="02010600030101010101" pitchFamily="2" charset="-122"/>
              </a:rPr>
              <a:t>三态门电路有三个输出状态：高电平状态、低电平状态，以及高阻状态。</a:t>
            </a:r>
            <a:endParaRPr lang="zh-CN" altLang="en-US" sz="2400" dirty="0">
              <a:solidFill>
                <a:schemeClr val="tx1"/>
              </a:solidFill>
              <a:ea typeface="宋体" panose="02010600030101010101" pitchFamily="2" charset="-122"/>
            </a:endParaRPr>
          </a:p>
          <a:p>
            <a:pPr marL="0" lvl="0" indent="0">
              <a:spcBef>
                <a:spcPct val="0"/>
              </a:spcBef>
              <a:buClrTx/>
              <a:buSzTx/>
              <a:buFontTx/>
              <a:buNone/>
            </a:pPr>
            <a:r>
              <a:rPr lang="zh-CN" altLang="en-US" sz="2400" dirty="0">
                <a:solidFill>
                  <a:schemeClr val="tx1"/>
                </a:solidFill>
                <a:ea typeface="宋体" panose="02010600030101010101" pitchFamily="2" charset="-122"/>
              </a:rPr>
              <a:t>当三态门的使能端无效，即电路输出为高阻状态时，三态门的输出端相当于开路，对总线上连接的其它器件没有影响。</a:t>
            </a:r>
            <a:endParaRPr lang="en-US" altLang="zh-CN" sz="2400" dirty="0">
              <a:solidFill>
                <a:schemeClr val="tx1"/>
              </a:solidFill>
              <a:ea typeface="宋体" panose="02010600030101010101" pitchFamily="2" charset="-122"/>
            </a:endParaRPr>
          </a:p>
          <a:p>
            <a:pPr marL="0" lvl="0" indent="0">
              <a:spcBef>
                <a:spcPct val="0"/>
              </a:spcBef>
              <a:buClrTx/>
              <a:buSzTx/>
              <a:buFontTx/>
              <a:buNone/>
            </a:pPr>
            <a:r>
              <a:rPr lang="zh-CN" altLang="en-US" sz="2400" dirty="0">
                <a:solidFill>
                  <a:srgbClr val="FF0000"/>
                </a:solidFill>
                <a:ea typeface="宋体" panose="02010600030101010101" pitchFamily="2" charset="-122"/>
              </a:rPr>
              <a:t>我们可以利用三态门的这个优点对需要通过总线的数据进行分时传送，</a:t>
            </a:r>
            <a:endParaRPr lang="zh-CN" altLang="en-US" sz="2400" dirty="0">
              <a:solidFill>
                <a:srgbClr val="FF0000"/>
              </a:solidFill>
              <a:ea typeface="宋体" panose="02010600030101010101" pitchFamily="2" charset="-122"/>
            </a:endParaRPr>
          </a:p>
          <a:p>
            <a:pPr marL="0" lvl="0" indent="0">
              <a:spcBef>
                <a:spcPct val="0"/>
              </a:spcBef>
              <a:buClrTx/>
              <a:buSzTx/>
              <a:buFontTx/>
              <a:buNone/>
            </a:pPr>
            <a:r>
              <a:rPr lang="zh-CN" altLang="en-US" sz="2400" dirty="0">
                <a:solidFill>
                  <a:srgbClr val="FF0000"/>
                </a:solidFill>
                <a:ea typeface="宋体" panose="02010600030101010101" pitchFamily="2" charset="-122"/>
              </a:rPr>
              <a:t>这样数据的传送就不会出现混乱了。</a:t>
            </a:r>
            <a:endParaRPr lang="zh-CN" altLang="en-US" sz="2400" dirty="0">
              <a:solidFill>
                <a:srgbClr val="FF0000"/>
              </a:solidFill>
              <a:ea typeface="宋体" panose="02010600030101010101" pitchFamily="2" charset="-122"/>
            </a:endParaRPr>
          </a:p>
          <a:p>
            <a:pPr marL="0" lvl="0" indent="0" eaLnBrk="1" hangingPunct="1">
              <a:spcBef>
                <a:spcPct val="0"/>
              </a:spcBef>
              <a:buClrTx/>
              <a:buSzTx/>
              <a:buFontTx/>
              <a:buNone/>
            </a:pP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25606" name="文本框 1"/>
          <p:cNvSpPr txBox="1"/>
          <p:nvPr/>
        </p:nvSpPr>
        <p:spPr>
          <a:xfrm>
            <a:off x="1038225" y="2463800"/>
            <a:ext cx="1241425"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a:t>
            </a:r>
            <a:r>
              <a:rPr lang="zh-CN" altLang="en-US" dirty="0">
                <a:solidFill>
                  <a:schemeClr val="tx1"/>
                </a:solidFill>
                <a:ea typeface="宋体" panose="02010600030101010101" pitchFamily="2" charset="-122"/>
              </a:rPr>
              <a:t>固定接</a:t>
            </a:r>
            <a:r>
              <a:rPr lang="en-US" altLang="zh-CN" dirty="0">
                <a:solidFill>
                  <a:schemeClr val="tx1"/>
                </a:solidFill>
                <a:ea typeface="宋体" panose="02010600030101010101" pitchFamily="2" charset="-122"/>
              </a:rPr>
              <a:t>0</a:t>
            </a:r>
            <a:endParaRPr lang="zh-CN" altLang="en-US" dirty="0">
              <a:solidFill>
                <a:schemeClr val="tx1"/>
              </a:solidFill>
              <a:ea typeface="宋体" panose="02010600030101010101" pitchFamily="2" charset="-122"/>
            </a:endParaRPr>
          </a:p>
        </p:txBody>
      </p:sp>
      <p:sp>
        <p:nvSpPr>
          <p:cNvPr id="25607" name="矩形 2"/>
          <p:cNvSpPr/>
          <p:nvPr/>
        </p:nvSpPr>
        <p:spPr>
          <a:xfrm>
            <a:off x="2863850" y="2463800"/>
            <a:ext cx="1641475"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a:t>
            </a:r>
            <a:r>
              <a:rPr lang="zh-CN" altLang="en-US" dirty="0">
                <a:solidFill>
                  <a:schemeClr val="tx1"/>
                </a:solidFill>
                <a:ea typeface="宋体" panose="02010600030101010101" pitchFamily="2" charset="-122"/>
              </a:rPr>
              <a:t>固定接</a:t>
            </a:r>
            <a:r>
              <a:rPr lang="en-US" altLang="zh-CN" dirty="0">
                <a:solidFill>
                  <a:schemeClr val="tx1"/>
                </a:solidFill>
                <a:ea typeface="宋体" panose="02010600030101010101" pitchFamily="2" charset="-122"/>
              </a:rPr>
              <a:t>1</a:t>
            </a:r>
            <a:endParaRPr lang="zh-CN" altLang="en-US" dirty="0">
              <a:solidFill>
                <a:schemeClr val="tx1"/>
              </a:solidFill>
              <a:ea typeface="宋体" panose="02010600030101010101" pitchFamily="2" charset="-122"/>
            </a:endParaRPr>
          </a:p>
        </p:txBody>
      </p:sp>
      <p:sp>
        <p:nvSpPr>
          <p:cNvPr id="25608" name="矩形 7"/>
          <p:cNvSpPr/>
          <p:nvPr/>
        </p:nvSpPr>
        <p:spPr>
          <a:xfrm>
            <a:off x="1038225" y="3024188"/>
            <a:ext cx="1358900"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a:t>
            </a:r>
            <a:r>
              <a:rPr lang="zh-CN" altLang="en-US" dirty="0">
                <a:solidFill>
                  <a:schemeClr val="tx1"/>
                </a:solidFill>
                <a:ea typeface="宋体" panose="02010600030101010101" pitchFamily="2" charset="-122"/>
              </a:rPr>
              <a:t>同时使能</a:t>
            </a:r>
            <a:endParaRPr lang="zh-CN" altLang="en-US" dirty="0">
              <a:solidFill>
                <a:schemeClr val="tx1"/>
              </a:solidFill>
              <a:ea typeface="宋体" panose="02010600030101010101" pitchFamily="2" charset="-122"/>
            </a:endParaRPr>
          </a:p>
        </p:txBody>
      </p:sp>
      <p:sp>
        <p:nvSpPr>
          <p:cNvPr id="25609" name="矩形 8"/>
          <p:cNvSpPr/>
          <p:nvPr/>
        </p:nvSpPr>
        <p:spPr>
          <a:xfrm>
            <a:off x="2863850" y="3024188"/>
            <a:ext cx="1343025"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D.</a:t>
            </a:r>
            <a:r>
              <a:rPr lang="zh-CN" altLang="en-US" dirty="0">
                <a:solidFill>
                  <a:schemeClr val="tx1"/>
                </a:solidFill>
                <a:ea typeface="宋体" panose="02010600030101010101" pitchFamily="2" charset="-122"/>
              </a:rPr>
              <a:t>分时使能</a:t>
            </a:r>
            <a:endParaRPr lang="zh-CN" altLang="en-US" dirty="0">
              <a:solidFill>
                <a:schemeClr val="tx1"/>
              </a:solidFill>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选择题：</a:t>
            </a:r>
            <a:endParaRPr lang="zh-CN" altLang="en-US" sz="2400" dirty="0">
              <a:solidFill>
                <a:schemeClr val="tx1"/>
              </a:solidFill>
              <a:ea typeface="宋体" panose="02010600030101010101" pitchFamily="2" charset="-122"/>
            </a:endParaRPr>
          </a:p>
        </p:txBody>
      </p:sp>
      <p:sp>
        <p:nvSpPr>
          <p:cNvPr id="26627" name="文本框 4"/>
          <p:cNvSpPr txBox="1"/>
          <p:nvPr/>
        </p:nvSpPr>
        <p:spPr>
          <a:xfrm>
            <a:off x="831850" y="1557338"/>
            <a:ext cx="53117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20.</a:t>
            </a:r>
            <a:r>
              <a:rPr lang="zh-CN" altLang="en-US" sz="2400" dirty="0">
                <a:solidFill>
                  <a:schemeClr val="tx1"/>
                </a:solidFill>
                <a:ea typeface="宋体" panose="02010600030101010101" pitchFamily="2" charset="-122"/>
              </a:rPr>
              <a:t>图示触发器电路的特征方程       </a:t>
            </a:r>
            <a:r>
              <a:rPr lang="en-US" altLang="zh-CN" sz="2400"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37892" name="文本框 5"/>
          <p:cNvSpPr txBox="1"/>
          <p:nvPr/>
        </p:nvSpPr>
        <p:spPr>
          <a:xfrm>
            <a:off x="873125" y="6376988"/>
            <a:ext cx="1335088"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A</a:t>
            </a:r>
            <a:endParaRPr lang="zh-CN" altLang="en-US" sz="2400" dirty="0">
              <a:solidFill>
                <a:schemeClr val="tx1"/>
              </a:solidFill>
              <a:ea typeface="宋体" panose="02010600030101010101" pitchFamily="2" charset="-122"/>
            </a:endParaRPr>
          </a:p>
        </p:txBody>
      </p:sp>
      <p:sp>
        <p:nvSpPr>
          <p:cNvPr id="7" name="文本框 6"/>
          <p:cNvSpPr txBox="1"/>
          <p:nvPr/>
        </p:nvSpPr>
        <p:spPr>
          <a:xfrm>
            <a:off x="831850" y="3889375"/>
            <a:ext cx="1108075"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26630" name="文本框 1"/>
          <p:cNvSpPr txBox="1"/>
          <p:nvPr/>
        </p:nvSpPr>
        <p:spPr>
          <a:xfrm>
            <a:off x="1038225" y="2463800"/>
            <a:ext cx="420688"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A.</a:t>
            </a:r>
            <a:endParaRPr lang="zh-CN" altLang="en-US" dirty="0">
              <a:solidFill>
                <a:schemeClr val="tx1"/>
              </a:solidFill>
              <a:ea typeface="宋体" panose="02010600030101010101" pitchFamily="2" charset="-122"/>
            </a:endParaRPr>
          </a:p>
        </p:txBody>
      </p:sp>
      <p:sp>
        <p:nvSpPr>
          <p:cNvPr id="26631" name="矩形 2"/>
          <p:cNvSpPr/>
          <p:nvPr/>
        </p:nvSpPr>
        <p:spPr>
          <a:xfrm>
            <a:off x="3487738" y="2463800"/>
            <a:ext cx="1643062" cy="36830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B.</a:t>
            </a:r>
            <a:endParaRPr lang="zh-CN" altLang="en-US" dirty="0">
              <a:solidFill>
                <a:schemeClr val="tx1"/>
              </a:solidFill>
              <a:ea typeface="宋体" panose="02010600030101010101" pitchFamily="2" charset="-122"/>
            </a:endParaRPr>
          </a:p>
        </p:txBody>
      </p:sp>
      <p:sp>
        <p:nvSpPr>
          <p:cNvPr id="26632" name="矩形 7"/>
          <p:cNvSpPr/>
          <p:nvPr/>
        </p:nvSpPr>
        <p:spPr>
          <a:xfrm>
            <a:off x="1038225" y="3024188"/>
            <a:ext cx="436563" cy="36988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dirty="0">
                <a:solidFill>
                  <a:schemeClr val="tx1"/>
                </a:solidFill>
                <a:ea typeface="宋体" panose="02010600030101010101" pitchFamily="2" charset="-122"/>
              </a:rPr>
              <a:t>C.</a:t>
            </a:r>
            <a:endParaRPr lang="zh-CN" altLang="en-US" dirty="0">
              <a:solidFill>
                <a:schemeClr val="tx1"/>
              </a:solidFill>
              <a:ea typeface="宋体" panose="02010600030101010101" pitchFamily="2" charset="-122"/>
            </a:endParaRPr>
          </a:p>
        </p:txBody>
      </p:sp>
      <p:graphicFrame>
        <p:nvGraphicFramePr>
          <p:cNvPr id="26633" name="对象 12"/>
          <p:cNvGraphicFramePr>
            <a:graphicFrameLocks noChangeAspect="1"/>
          </p:cNvGraphicFramePr>
          <p:nvPr/>
        </p:nvGraphicFramePr>
        <p:xfrm>
          <a:off x="3987800" y="2473325"/>
          <a:ext cx="901700" cy="349250"/>
        </p:xfrm>
        <a:graphic>
          <a:graphicData uri="http://schemas.openxmlformats.org/presentationml/2006/ole">
            <mc:AlternateContent xmlns:mc="http://schemas.openxmlformats.org/markup-compatibility/2006">
              <mc:Choice xmlns:v="urn:schemas-microsoft-com:vml" Requires="v">
                <p:oleObj spid="_x0000_s3089" name="" r:id="rId1" imgW="622300" imgH="241300" progId="Equation.3">
                  <p:embed/>
                </p:oleObj>
              </mc:Choice>
              <mc:Fallback>
                <p:oleObj name="" r:id="rId1" imgW="622300" imgH="241300" progId="Equation.3">
                  <p:embed/>
                  <p:pic>
                    <p:nvPicPr>
                      <p:cNvPr id="0" name="图片 3088"/>
                      <p:cNvPicPr/>
                      <p:nvPr/>
                    </p:nvPicPr>
                    <p:blipFill>
                      <a:blip r:embed="rId2"/>
                      <a:stretch>
                        <a:fillRect/>
                      </a:stretch>
                    </p:blipFill>
                    <p:spPr>
                      <a:xfrm>
                        <a:off x="3987800" y="2473325"/>
                        <a:ext cx="901700" cy="349250"/>
                      </a:xfrm>
                      <a:prstGeom prst="rect">
                        <a:avLst/>
                      </a:prstGeom>
                      <a:noFill/>
                      <a:ln w="38100">
                        <a:noFill/>
                        <a:miter/>
                      </a:ln>
                    </p:spPr>
                  </p:pic>
                </p:oleObj>
              </mc:Fallback>
            </mc:AlternateContent>
          </a:graphicData>
        </a:graphic>
      </p:graphicFrame>
      <p:sp>
        <p:nvSpPr>
          <p:cNvPr id="26634" name="矩形 13"/>
          <p:cNvSpPr/>
          <p:nvPr/>
        </p:nvSpPr>
        <p:spPr>
          <a:xfrm>
            <a:off x="3487738" y="3028950"/>
            <a:ext cx="625475" cy="4000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000" dirty="0">
                <a:solidFill>
                  <a:schemeClr val="tx1"/>
                </a:solidFill>
                <a:ea typeface="宋体" panose="02010600030101010101" pitchFamily="2" charset="-122"/>
              </a:rPr>
              <a:t>D. T</a:t>
            </a:r>
            <a:endParaRPr lang="zh-CN" altLang="en-US" sz="2000" dirty="0">
              <a:solidFill>
                <a:schemeClr val="tx1"/>
              </a:solidFill>
              <a:ea typeface="宋体" panose="02010600030101010101" pitchFamily="2" charset="-122"/>
            </a:endParaRPr>
          </a:p>
        </p:txBody>
      </p:sp>
      <p:graphicFrame>
        <p:nvGraphicFramePr>
          <p:cNvPr id="26635" name="对象 14"/>
          <p:cNvGraphicFramePr>
            <a:graphicFrameLocks noChangeAspect="1"/>
          </p:cNvGraphicFramePr>
          <p:nvPr/>
        </p:nvGraphicFramePr>
        <p:xfrm>
          <a:off x="1457325" y="2954338"/>
          <a:ext cx="277813" cy="407987"/>
        </p:xfrm>
        <a:graphic>
          <a:graphicData uri="http://schemas.openxmlformats.org/presentationml/2006/ole">
            <mc:AlternateContent xmlns:mc="http://schemas.openxmlformats.org/markup-compatibility/2006">
              <mc:Choice xmlns:v="urn:schemas-microsoft-com:vml" Requires="v">
                <p:oleObj spid="_x0000_s3086" name="" r:id="rId3" imgW="190500" imgH="279400" progId="Equation.3">
                  <p:embed/>
                </p:oleObj>
              </mc:Choice>
              <mc:Fallback>
                <p:oleObj name="" r:id="rId3" imgW="190500" imgH="279400" progId="Equation.3">
                  <p:embed/>
                  <p:pic>
                    <p:nvPicPr>
                      <p:cNvPr id="0" name="图片 3085"/>
                      <p:cNvPicPr/>
                      <p:nvPr/>
                    </p:nvPicPr>
                    <p:blipFill>
                      <a:blip r:embed="rId4"/>
                      <a:stretch>
                        <a:fillRect/>
                      </a:stretch>
                    </p:blipFill>
                    <p:spPr>
                      <a:xfrm>
                        <a:off x="1457325" y="2954338"/>
                        <a:ext cx="277813" cy="407987"/>
                      </a:xfrm>
                      <a:prstGeom prst="rect">
                        <a:avLst/>
                      </a:prstGeom>
                      <a:noFill/>
                      <a:ln w="38100">
                        <a:noFill/>
                        <a:miter/>
                      </a:ln>
                    </p:spPr>
                  </p:pic>
                </p:oleObj>
              </mc:Fallback>
            </mc:AlternateContent>
          </a:graphicData>
        </a:graphic>
      </p:graphicFrame>
      <p:graphicFrame>
        <p:nvGraphicFramePr>
          <p:cNvPr id="37901" name="对象 15"/>
          <p:cNvGraphicFramePr>
            <a:graphicFrameLocks noChangeAspect="1"/>
          </p:cNvGraphicFramePr>
          <p:nvPr/>
        </p:nvGraphicFramePr>
        <p:xfrm>
          <a:off x="2071688" y="3889375"/>
          <a:ext cx="2832100" cy="2352675"/>
        </p:xfrm>
        <a:graphic>
          <a:graphicData uri="http://schemas.openxmlformats.org/presentationml/2006/ole">
            <mc:AlternateContent xmlns:mc="http://schemas.openxmlformats.org/markup-compatibility/2006">
              <mc:Choice xmlns:v="urn:schemas-microsoft-com:vml" Requires="v">
                <p:oleObj spid="_x0000_s3090" name="" r:id="rId5" imgW="1346200" imgH="1117600" progId="Equation.3">
                  <p:embed/>
                </p:oleObj>
              </mc:Choice>
              <mc:Fallback>
                <p:oleObj name="" r:id="rId5" imgW="1346200" imgH="1117600" progId="Equation.3">
                  <p:embed/>
                  <p:pic>
                    <p:nvPicPr>
                      <p:cNvPr id="0" name="图片 3089"/>
                      <p:cNvPicPr/>
                      <p:nvPr/>
                    </p:nvPicPr>
                    <p:blipFill>
                      <a:blip r:embed="rId6"/>
                      <a:stretch>
                        <a:fillRect/>
                      </a:stretch>
                    </p:blipFill>
                    <p:spPr>
                      <a:xfrm>
                        <a:off x="2071688" y="3889375"/>
                        <a:ext cx="2832100" cy="2352675"/>
                      </a:xfrm>
                      <a:prstGeom prst="rect">
                        <a:avLst/>
                      </a:prstGeom>
                      <a:noFill/>
                      <a:ln w="38100">
                        <a:noFill/>
                        <a:miter/>
                      </a:ln>
                    </p:spPr>
                  </p:pic>
                </p:oleObj>
              </mc:Fallback>
            </mc:AlternateContent>
          </a:graphicData>
        </a:graphic>
      </p:graphicFrame>
      <p:pic>
        <p:nvPicPr>
          <p:cNvPr id="26637" name="图片 16"/>
          <p:cNvPicPr>
            <a:picLocks noChangeAspect="1"/>
          </p:cNvPicPr>
          <p:nvPr/>
        </p:nvPicPr>
        <p:blipFill>
          <a:blip r:embed="rId7"/>
          <a:stretch>
            <a:fillRect/>
          </a:stretch>
        </p:blipFill>
        <p:spPr>
          <a:xfrm>
            <a:off x="5822950" y="2305050"/>
            <a:ext cx="4686300" cy="3629025"/>
          </a:xfrm>
          <a:prstGeom prst="rect">
            <a:avLst/>
          </a:prstGeom>
          <a:noFill/>
          <a:ln w="9525">
            <a:noFill/>
          </a:ln>
        </p:spPr>
      </p:pic>
      <p:graphicFrame>
        <p:nvGraphicFramePr>
          <p:cNvPr id="26638" name="对象 17"/>
          <p:cNvGraphicFramePr>
            <a:graphicFrameLocks noChangeAspect="1"/>
          </p:cNvGraphicFramePr>
          <p:nvPr/>
        </p:nvGraphicFramePr>
        <p:xfrm>
          <a:off x="1449388" y="2363788"/>
          <a:ext cx="1185862" cy="457200"/>
        </p:xfrm>
        <a:graphic>
          <a:graphicData uri="http://schemas.openxmlformats.org/presentationml/2006/ole">
            <mc:AlternateContent xmlns:mc="http://schemas.openxmlformats.org/markup-compatibility/2006">
              <mc:Choice xmlns:v="urn:schemas-microsoft-com:vml" Requires="v">
                <p:oleObj spid="_x0000_s3088" name="" r:id="rId8" imgW="723900" imgH="279400" progId="Equation.3">
                  <p:embed/>
                </p:oleObj>
              </mc:Choice>
              <mc:Fallback>
                <p:oleObj name="" r:id="rId8" imgW="723900" imgH="279400" progId="Equation.3">
                  <p:embed/>
                  <p:pic>
                    <p:nvPicPr>
                      <p:cNvPr id="0" name="图片 3087"/>
                      <p:cNvPicPr/>
                      <p:nvPr/>
                    </p:nvPicPr>
                    <p:blipFill>
                      <a:blip r:embed="rId9"/>
                      <a:stretch>
                        <a:fillRect/>
                      </a:stretch>
                    </p:blipFill>
                    <p:spPr>
                      <a:xfrm>
                        <a:off x="1449388" y="2363788"/>
                        <a:ext cx="1185862" cy="457200"/>
                      </a:xfrm>
                      <a:prstGeom prst="rect">
                        <a:avLst/>
                      </a:prstGeom>
                      <a:noFill/>
                      <a:ln w="38100">
                        <a:noFill/>
                        <a:miter/>
                      </a:ln>
                    </p:spPr>
                  </p:pic>
                </p:oleObj>
              </mc:Fallback>
            </mc:AlternateContent>
          </a:graphicData>
        </a:graphic>
      </p:graphicFrame>
      <p:graphicFrame>
        <p:nvGraphicFramePr>
          <p:cNvPr id="26639" name="对象 1"/>
          <p:cNvGraphicFramePr>
            <a:graphicFrameLocks noChangeAspect="1"/>
          </p:cNvGraphicFramePr>
          <p:nvPr/>
        </p:nvGraphicFramePr>
        <p:xfrm>
          <a:off x="5051425" y="1557338"/>
          <a:ext cx="531813" cy="392112"/>
        </p:xfrm>
        <a:graphic>
          <a:graphicData uri="http://schemas.openxmlformats.org/presentationml/2006/ole">
            <mc:AlternateContent xmlns:mc="http://schemas.openxmlformats.org/markup-compatibility/2006">
              <mc:Choice xmlns:v="urn:schemas-microsoft-com:vml" Requires="v">
                <p:oleObj spid="_x0000_s3087" name="" r:id="rId10" imgW="292100" imgH="215900" progId="Equation.3">
                  <p:embed/>
                </p:oleObj>
              </mc:Choice>
              <mc:Fallback>
                <p:oleObj name="" r:id="rId10" imgW="292100" imgH="215900" progId="Equation.3">
                  <p:embed/>
                  <p:pic>
                    <p:nvPicPr>
                      <p:cNvPr id="0" name="图片 3086"/>
                      <p:cNvPicPr/>
                      <p:nvPr/>
                    </p:nvPicPr>
                    <p:blipFill>
                      <a:blip r:embed="rId11"/>
                      <a:stretch>
                        <a:fillRect/>
                      </a:stretch>
                    </p:blipFill>
                    <p:spPr>
                      <a:xfrm>
                        <a:off x="5051425" y="1557338"/>
                        <a:ext cx="531813" cy="3921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901"/>
                                        </p:tgtEl>
                                        <p:attrNameLst>
                                          <p:attrName>style.visibility</p:attrName>
                                        </p:attrNameLst>
                                      </p:cBhvr>
                                      <p:to>
                                        <p:strVal val="visible"/>
                                      </p:to>
                                    </p:set>
                                    <p:anim calcmode="lin" valueType="num">
                                      <p:cBhvr additive="base">
                                        <p:cTn id="11" dur="500" fill="hold"/>
                                        <p:tgtEl>
                                          <p:spTgt spid="37901"/>
                                        </p:tgtEl>
                                        <p:attrNameLst>
                                          <p:attrName>ppt_x</p:attrName>
                                        </p:attrNameLst>
                                      </p:cBhvr>
                                      <p:tavLst>
                                        <p:tav tm="0">
                                          <p:val>
                                            <p:strVal val="#ppt_x"/>
                                          </p:val>
                                        </p:tav>
                                        <p:tav tm="100000">
                                          <p:val>
                                            <p:strVal val="#ppt_x"/>
                                          </p:val>
                                        </p:tav>
                                      </p:tavLst>
                                    </p:anim>
                                    <p:anim calcmode="lin" valueType="num">
                                      <p:cBhvr additive="base">
                                        <p:cTn id="12" dur="500" fill="hold"/>
                                        <p:tgtEl>
                                          <p:spTgt spid="3790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892"/>
                                        </p:tgtEl>
                                        <p:attrNameLst>
                                          <p:attrName>style.visibility</p:attrName>
                                        </p:attrNameLst>
                                      </p:cBhvr>
                                      <p:to>
                                        <p:strVal val="visible"/>
                                      </p:to>
                                    </p:set>
                                    <p:anim calcmode="lin" valueType="num">
                                      <p:cBhvr additive="base">
                                        <p:cTn id="17" dur="500" fill="hold"/>
                                        <p:tgtEl>
                                          <p:spTgt spid="37892"/>
                                        </p:tgtEl>
                                        <p:attrNameLst>
                                          <p:attrName>ppt_x</p:attrName>
                                        </p:attrNameLst>
                                      </p:cBhvr>
                                      <p:tavLst>
                                        <p:tav tm="0">
                                          <p:val>
                                            <p:strVal val="#ppt_x"/>
                                          </p:val>
                                        </p:tav>
                                        <p:tav tm="100000">
                                          <p:val>
                                            <p:strVal val="#ppt_x"/>
                                          </p:val>
                                        </p:tav>
                                      </p:tavLst>
                                    </p:anim>
                                    <p:anim calcmode="lin" valueType="num">
                                      <p:cBhvr additive="base">
                                        <p:cTn id="18"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1"/>
          <p:cNvSpPr txBox="1"/>
          <p:nvPr/>
        </p:nvSpPr>
        <p:spPr>
          <a:xfrm>
            <a:off x="323850" y="252413"/>
            <a:ext cx="9561513" cy="1200150"/>
          </a:xfrm>
          <a:prstGeom prst="rect">
            <a:avLst/>
          </a:prstGeom>
          <a:noFill/>
          <a:ln w="9525">
            <a:noFill/>
          </a:ln>
        </p:spPr>
        <p:txBody>
          <a:bodyPr>
            <a:spAutoFit/>
          </a:bodyPr>
          <a:p>
            <a:pPr defTabSz="914400"/>
            <a:r>
              <a:rPr lang="en-US" altLang="zh-CN" sz="2400" dirty="0">
                <a:solidFill>
                  <a:srgbClr val="000000"/>
                </a:solidFill>
                <a:latin typeface="Times New Roman" panose="02020603050405020304" pitchFamily="18" charset="0"/>
                <a:ea typeface="宋体" panose="02010600030101010101" pitchFamily="2" charset="-122"/>
              </a:rPr>
              <a:t>21.</a:t>
            </a:r>
            <a:r>
              <a:rPr lang="en-US" altLang="zh-CN" sz="2400" dirty="0">
                <a:solidFill>
                  <a:srgbClr val="000000"/>
                </a:solidFill>
                <a:latin typeface="Times" pitchFamily="18" charset="0"/>
                <a:cs typeface="Times" pitchFamily="18" charset="0"/>
              </a:rPr>
              <a:t> </a:t>
            </a:r>
            <a:r>
              <a:rPr lang="zh-CN" altLang="en-US" sz="2400" dirty="0">
                <a:latin typeface="Times New Roman" panose="02020603050405020304" pitchFamily="18" charset="0"/>
                <a:ea typeface="宋体" panose="02010600030101010101" pitchFamily="2" charset="-122"/>
              </a:rPr>
              <a:t>电路</a:t>
            </a:r>
            <a:r>
              <a:rPr lang="zh-CN" altLang="en-US" sz="2400" dirty="0">
                <a:latin typeface="Times" pitchFamily="18" charset="0"/>
                <a:ea typeface="宋体" panose="02010600030101010101" pitchFamily="2" charset="-122"/>
              </a:rPr>
              <a:t>图由</a:t>
            </a:r>
            <a:r>
              <a:rPr lang="en-US" altLang="zh-CN" sz="2400" dirty="0">
                <a:latin typeface="Times" pitchFamily="18" charset="0"/>
                <a:cs typeface="Times" pitchFamily="18" charset="0"/>
              </a:rPr>
              <a:t>4</a:t>
            </a:r>
            <a:r>
              <a:rPr lang="zh-CN" altLang="en-US" sz="2400" dirty="0">
                <a:latin typeface="Times" pitchFamily="18" charset="0"/>
                <a:ea typeface="宋体" panose="02010600030101010101" pitchFamily="2" charset="-122"/>
              </a:rPr>
              <a:t>位数据比较器</a:t>
            </a:r>
            <a:r>
              <a:rPr lang="en-US" altLang="zh-CN" sz="2400" dirty="0">
                <a:latin typeface="Times" pitchFamily="18" charset="0"/>
                <a:cs typeface="Times" pitchFamily="18" charset="0"/>
              </a:rPr>
              <a:t>COM</a:t>
            </a:r>
            <a:r>
              <a:rPr lang="zh-CN" altLang="en-US" sz="2400" dirty="0">
                <a:latin typeface="Times" pitchFamily="18" charset="0"/>
                <a:ea typeface="宋体" panose="02010600030101010101" pitchFamily="2" charset="-122"/>
              </a:rPr>
              <a:t>和</a:t>
            </a:r>
            <a:r>
              <a:rPr lang="en-US" altLang="zh-CN" sz="2400" dirty="0">
                <a:latin typeface="Times" pitchFamily="18" charset="0"/>
                <a:cs typeface="Times" pitchFamily="18" charset="0"/>
              </a:rPr>
              <a:t>4</a:t>
            </a:r>
            <a:r>
              <a:rPr lang="zh-CN" altLang="en-US" sz="2400" dirty="0">
                <a:latin typeface="Times" pitchFamily="18" charset="0"/>
                <a:ea typeface="宋体" panose="02010600030101010101" pitchFamily="2" charset="-122"/>
              </a:rPr>
              <a:t>位加法器</a:t>
            </a:r>
            <a:r>
              <a:rPr lang="en-US" altLang="zh-CN" sz="2400" dirty="0">
                <a:latin typeface="Times" pitchFamily="18" charset="0"/>
                <a:cs typeface="Times" pitchFamily="18" charset="0"/>
              </a:rPr>
              <a:t>ADD</a:t>
            </a:r>
            <a:r>
              <a:rPr lang="zh-CN" altLang="en-US" sz="2400" dirty="0">
                <a:latin typeface="Times" pitchFamily="18" charset="0"/>
                <a:ea typeface="宋体" panose="02010600030101010101" pitchFamily="2" charset="-122"/>
              </a:rPr>
              <a:t>组成，分析逻辑电路的功能。</a:t>
            </a:r>
            <a:endParaRPr lang="zh-CN" altLang="en-US" sz="2400" dirty="0">
              <a:latin typeface="Century Gothic" pitchFamily="34" charset="0"/>
              <a:ea typeface="宋体" panose="02010600030101010101" pitchFamily="2" charset="-122"/>
            </a:endParaRPr>
          </a:p>
          <a:p>
            <a:pPr defTabSz="914400" eaLnBrk="1" hangingPunct="1"/>
            <a:endParaRPr lang="zh-CN" altLang="en-US" sz="2400" dirty="0">
              <a:latin typeface="Century Gothic" pitchFamily="34" charset="0"/>
              <a:ea typeface="宋体" panose="02010600030101010101" pitchFamily="2" charset="-122"/>
            </a:endParaRPr>
          </a:p>
        </p:txBody>
      </p:sp>
      <p:pic>
        <p:nvPicPr>
          <p:cNvPr id="15363" name="图片 1"/>
          <p:cNvPicPr>
            <a:picLocks noChangeAspect="1"/>
          </p:cNvPicPr>
          <p:nvPr/>
        </p:nvPicPr>
        <p:blipFill>
          <a:blip r:embed="rId1"/>
          <a:stretch>
            <a:fillRect/>
          </a:stretch>
        </p:blipFill>
        <p:spPr>
          <a:xfrm>
            <a:off x="188913" y="1346200"/>
            <a:ext cx="5075237" cy="3770313"/>
          </a:xfrm>
          <a:prstGeom prst="rect">
            <a:avLst/>
          </a:prstGeom>
          <a:noFill/>
          <a:ln w="9525">
            <a:noFill/>
          </a:ln>
        </p:spPr>
      </p:pic>
      <p:sp>
        <p:nvSpPr>
          <p:cNvPr id="4" name="文本框 3"/>
          <p:cNvSpPr txBox="1"/>
          <p:nvPr/>
        </p:nvSpPr>
        <p:spPr>
          <a:xfrm>
            <a:off x="5888038" y="984250"/>
            <a:ext cx="5980113" cy="3048000"/>
          </a:xfrm>
          <a:prstGeom prst="rect">
            <a:avLst/>
          </a:prstGeom>
          <a:noFill/>
        </p:spPr>
        <p:txBody>
          <a:bodyPr wrap="square" rtlCol="0">
            <a:spAutoFit/>
          </a:bodyPr>
          <a:lstStyle/>
          <a:p>
            <a:pPr marR="0" defTabSz="457200" eaLnBrk="1" hangingPunct="1">
              <a:buClrTx/>
              <a:buSzTx/>
              <a:buFontTx/>
              <a:defRPr/>
            </a:pPr>
            <a:r>
              <a:rPr kumimoji="0" lang="zh-CN" altLang="en-US" sz="3200" b="1" kern="1200" cap="none" spc="0" normalizeH="0" baseline="0" noProof="0" dirty="0">
                <a:latin typeface="+mn-ea"/>
                <a:ea typeface="+mn-ea"/>
                <a:cs typeface="+mn-cs"/>
              </a:rPr>
              <a:t>解析：</a:t>
            </a:r>
            <a:endParaRPr kumimoji="0" lang="en-US" altLang="zh-CN" sz="3200" b="1" kern="1200" cap="none" spc="0" normalizeH="0" baseline="0" noProof="0" dirty="0">
              <a:latin typeface="+mn-ea"/>
              <a:ea typeface="+mn-ea"/>
              <a:cs typeface="+mn-cs"/>
            </a:endParaRPr>
          </a:p>
          <a:p>
            <a:pPr marR="0" defTabSz="457200" eaLnBrk="1" hangingPunct="1">
              <a:buClrTx/>
              <a:buSzTx/>
              <a:buFontTx/>
              <a:defRPr/>
            </a:pPr>
            <a:r>
              <a:rPr kumimoji="0" lang="zh-CN" altLang="en-US" sz="3200" kern="1200" cap="none" spc="0" normalizeH="0" baseline="0" noProof="0" dirty="0">
                <a:latin typeface="+mn-ea"/>
                <a:ea typeface="+mn-ea"/>
                <a:cs typeface="+mn-cs"/>
              </a:rPr>
              <a:t> 如果</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3</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2</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1</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0</a:t>
            </a:r>
            <a:r>
              <a:rPr kumimoji="0" lang="en-US" altLang="zh-CN" sz="3200" kern="1200" cap="none" spc="0" normalizeH="0" baseline="0" noProof="0" dirty="0">
                <a:latin typeface="+mn-ea"/>
                <a:ea typeface="+mn-ea"/>
                <a:cs typeface="+mn-cs"/>
              </a:rPr>
              <a:t>)&lt;(0100),</a:t>
            </a:r>
            <a:r>
              <a:rPr kumimoji="0" lang="zh-CN" altLang="en-US" sz="3200" kern="1200" cap="none" spc="0" normalizeH="0" baseline="0" noProof="0" dirty="0">
                <a:latin typeface="+mn-ea"/>
                <a:ea typeface="+mn-ea"/>
                <a:cs typeface="+mn-cs"/>
              </a:rPr>
              <a:t>将</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3</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2</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1</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0</a:t>
            </a:r>
            <a:r>
              <a:rPr kumimoji="0" lang="en-US" altLang="zh-CN" sz="3200" kern="1200" cap="none" spc="0" normalizeH="0" baseline="0" noProof="0" dirty="0">
                <a:latin typeface="+mn-ea"/>
                <a:ea typeface="+mn-ea"/>
                <a:cs typeface="+mn-cs"/>
              </a:rPr>
              <a:t>)+(0011)</a:t>
            </a:r>
            <a:r>
              <a:rPr kumimoji="0" lang="zh-CN" altLang="en-US" sz="3200" kern="1200" cap="none" spc="0" normalizeH="0" baseline="0" noProof="0" dirty="0">
                <a:latin typeface="+mn-ea"/>
                <a:ea typeface="+mn-ea"/>
                <a:cs typeface="+mn-cs"/>
              </a:rPr>
              <a:t>作为最终输出结果</a:t>
            </a:r>
            <a:endParaRPr kumimoji="0" lang="en-US" altLang="zh-CN" sz="3200" kern="1200" cap="none" spc="0" normalizeH="0" baseline="0" noProof="0" dirty="0">
              <a:latin typeface="+mn-ea"/>
              <a:ea typeface="+mn-ea"/>
              <a:cs typeface="+mn-cs"/>
            </a:endParaRPr>
          </a:p>
          <a:p>
            <a:pPr marR="0" defTabSz="457200" eaLnBrk="1" hangingPunct="1">
              <a:buClrTx/>
              <a:buSzTx/>
              <a:buFontTx/>
              <a:defRPr/>
            </a:pPr>
            <a:r>
              <a:rPr kumimoji="0" lang="zh-CN" altLang="en-US" sz="3200" kern="1200" cap="none" spc="0" normalizeH="0" baseline="0" noProof="0" dirty="0">
                <a:latin typeface="+mn-ea"/>
                <a:ea typeface="+mn-ea"/>
                <a:cs typeface="+mn-cs"/>
              </a:rPr>
              <a:t> 如果</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3</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2</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1</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0</a:t>
            </a:r>
            <a:r>
              <a:rPr kumimoji="0" lang="en-US" altLang="zh-CN" sz="3200" kern="1200" cap="none" spc="0" normalizeH="0" baseline="0" noProof="0" dirty="0">
                <a:latin typeface="+mn-ea"/>
                <a:ea typeface="+mn-ea"/>
                <a:cs typeface="+mn-cs"/>
              </a:rPr>
              <a:t>)&gt;=(0100),</a:t>
            </a:r>
            <a:r>
              <a:rPr kumimoji="0" lang="zh-CN" altLang="en-US" sz="3200" kern="1200" cap="none" spc="0" normalizeH="0" baseline="0" noProof="0" dirty="0">
                <a:latin typeface="+mn-ea"/>
                <a:ea typeface="+mn-ea"/>
                <a:cs typeface="+mn-cs"/>
              </a:rPr>
              <a:t>直接输出</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3</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2</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1</a:t>
            </a:r>
            <a:r>
              <a:rPr kumimoji="0" lang="en-US" altLang="zh-CN" sz="3200" kern="1200" cap="none" spc="0" normalizeH="0" baseline="0" noProof="0" dirty="0">
                <a:latin typeface="+mn-ea"/>
                <a:ea typeface="+mn-ea"/>
                <a:cs typeface="+mn-cs"/>
              </a:rPr>
              <a:t>b</a:t>
            </a:r>
            <a:r>
              <a:rPr kumimoji="0" lang="en-US" altLang="zh-CN" sz="3200" kern="1200" cap="none" spc="0" normalizeH="0" baseline="-25000" noProof="0" dirty="0">
                <a:latin typeface="+mn-ea"/>
                <a:ea typeface="+mn-ea"/>
                <a:cs typeface="+mn-cs"/>
              </a:rPr>
              <a:t>0</a:t>
            </a:r>
            <a:endParaRPr kumimoji="0" lang="en-US" altLang="zh-CN" sz="3200" kern="1200" cap="none" spc="0" normalizeH="0" baseline="0" noProof="0" dirty="0">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charRg st="0"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charRg st="4" end="5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charRg st="52" end="8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352425" y="366713"/>
            <a:ext cx="9344025" cy="609600"/>
          </a:xfrm>
          <a:prstGeom prst="rect">
            <a:avLst/>
          </a:prstGeom>
        </p:spPr>
        <p:txBody>
          <a:bodyPr wrap="square">
            <a:spAutoFit/>
          </a:bodyPr>
          <a:lstStyle/>
          <a:p>
            <a:pPr marL="0" marR="0" lvl="0" indent="0" algn="just" defTabSz="457200" rtl="0" eaLnBrk="1" fontAlgn="base" latinLnBrk="0" hangingPunct="1">
              <a:lnSpc>
                <a:spcPts val="2000"/>
              </a:lnSpc>
              <a:spcBef>
                <a:spcPct val="0"/>
              </a:spcBef>
              <a:spcAft>
                <a:spcPts val="0"/>
              </a:spcAft>
              <a:buClrTx/>
              <a:buSzTx/>
              <a:buFontTx/>
              <a:buNone/>
              <a:defRPr/>
            </a:pPr>
            <a:r>
              <a:rPr kumimoji="0" lang="en-US" altLang="zh-CN" sz="2400" b="0" i="0" u="none" strike="noStrike" kern="100" cap="none" spc="0" normalizeH="0" baseline="0" noProof="0" dirty="0">
                <a:ln>
                  <a:noFill/>
                </a:ln>
                <a:solidFill>
                  <a:srgbClr val="000000"/>
                </a:solidFill>
                <a:effectLst/>
                <a:uLnTx/>
                <a:uFillTx/>
                <a:latin typeface="Times" pitchFamily="18" charset="0"/>
                <a:ea typeface="+mn-ea"/>
                <a:cs typeface="Times New Roman" panose="02020603050405020304" pitchFamily="18" charset="0"/>
              </a:rPr>
              <a:t>22</a:t>
            </a:r>
            <a:r>
              <a:rPr kumimoji="0" lang="zh-CN" altLang="zh-CN" sz="2400" b="0" i="0" u="none" strike="noStrike" kern="100" cap="none" spc="0" normalizeH="0" baseline="0" noProof="0" dirty="0">
                <a:ln>
                  <a:noFill/>
                </a:ln>
                <a:solidFill>
                  <a:srgbClr val="000000"/>
                </a:solidFill>
                <a:effectLst/>
                <a:uLnTx/>
                <a:uFillTx/>
                <a:latin typeface="Times" pitchFamily="18" charset="0"/>
                <a:ea typeface="+mn-ea"/>
                <a:cs typeface="+mn-cs"/>
              </a:rPr>
              <a:t>．电路如图所示。列出其真值表，写出输出函数的表达式，描述其逻辑功能。</a:t>
            </a:r>
            <a:endParaRPr kumimoji="0" lang="zh-CN" altLang="zh-CN" sz="24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pic>
        <p:nvPicPr>
          <p:cNvPr id="16387" name="Picture 2"/>
          <p:cNvPicPr>
            <a:picLocks noChangeAspect="1"/>
          </p:cNvPicPr>
          <p:nvPr/>
        </p:nvPicPr>
        <p:blipFill>
          <a:blip r:embed="rId1"/>
          <a:stretch>
            <a:fillRect/>
          </a:stretch>
        </p:blipFill>
        <p:spPr>
          <a:xfrm>
            <a:off x="0" y="871538"/>
            <a:ext cx="5092700" cy="3455987"/>
          </a:xfrm>
          <a:prstGeom prst="rect">
            <a:avLst/>
          </a:prstGeom>
          <a:noFill/>
          <a:ln w="9525">
            <a:noFill/>
          </a:ln>
        </p:spPr>
      </p:pic>
      <p:sp>
        <p:nvSpPr>
          <p:cNvPr id="3" name="文本框 2"/>
          <p:cNvSpPr txBox="1"/>
          <p:nvPr/>
        </p:nvSpPr>
        <p:spPr>
          <a:xfrm>
            <a:off x="5297488" y="871538"/>
            <a:ext cx="5580063" cy="5940425"/>
          </a:xfrm>
          <a:prstGeom prst="rect">
            <a:avLst/>
          </a:prstGeom>
          <a:noFill/>
        </p:spPr>
        <p:txBody>
          <a:bodyPr wrap="square" rtlCol="0">
            <a:spAutoFit/>
          </a:bodyPr>
          <a:lstStyle/>
          <a:p>
            <a:pPr marR="0" defTabSz="457200" eaLnBrk="1" hangingPunct="1">
              <a:buClrTx/>
              <a:buSzTx/>
              <a:buFontTx/>
              <a:defRPr/>
            </a:pPr>
            <a:r>
              <a:rPr kumimoji="0" lang="zh-CN" altLang="en-US" sz="2000" kern="1200" cap="none" spc="0" normalizeH="0" baseline="0" noProof="0" dirty="0">
                <a:latin typeface="Century Gothic" pitchFamily="34" charset="0"/>
                <a:ea typeface="+mn-ea"/>
                <a:cs typeface="+mn-cs"/>
              </a:rPr>
              <a:t>解析：容易得到表达式</a:t>
            </a:r>
            <a:r>
              <a:rPr kumimoji="0" lang="en-US" altLang="zh-CN" sz="2000" b="1" kern="1200" cap="none" spc="0" normalizeH="0" baseline="0" noProof="0" dirty="0">
                <a:latin typeface="Century Gothic" pitchFamily="34" charset="0"/>
                <a:ea typeface="+mn-ea"/>
                <a:cs typeface="+mn-cs"/>
              </a:rPr>
              <a:t>L=A</a:t>
            </a:r>
            <a:r>
              <a:rPr kumimoji="0" lang="zh-CN" altLang="en-US" sz="2000" b="1" kern="1200" cap="none" spc="0" normalizeH="0" baseline="0" noProof="0" dirty="0">
                <a:latin typeface="Century Gothic" pitchFamily="34" charset="0"/>
                <a:ea typeface="+mn-ea"/>
                <a:cs typeface="+mn-cs"/>
              </a:rPr>
              <a:t>⊕</a:t>
            </a:r>
            <a:r>
              <a:rPr kumimoji="0" lang="en-US" altLang="zh-CN" sz="2000" b="1" kern="1200" cap="none" spc="0" normalizeH="0" baseline="0" noProof="0" dirty="0">
                <a:latin typeface="Century Gothic" pitchFamily="34" charset="0"/>
                <a:ea typeface="+mn-ea"/>
                <a:cs typeface="+mn-cs"/>
              </a:rPr>
              <a:t>B</a:t>
            </a:r>
            <a:r>
              <a:rPr kumimoji="0" lang="zh-CN" altLang="en-US" sz="2000" b="1" kern="1200" cap="none" spc="0" normalizeH="0" baseline="0" noProof="0" dirty="0">
                <a:latin typeface="Century Gothic" pitchFamily="34" charset="0"/>
                <a:ea typeface="+mn-ea"/>
                <a:cs typeface="+mn-cs"/>
              </a:rPr>
              <a:t>⊕</a:t>
            </a:r>
            <a:r>
              <a:rPr kumimoji="0" lang="en-US" altLang="zh-CN" sz="2000" b="1" kern="1200" cap="none" spc="0" normalizeH="0" baseline="0" noProof="0" dirty="0">
                <a:latin typeface="Century Gothic" pitchFamily="34" charset="0"/>
                <a:ea typeface="+mn-ea"/>
                <a:cs typeface="+mn-cs"/>
              </a:rPr>
              <a:t>C</a:t>
            </a:r>
            <a:r>
              <a:rPr kumimoji="0" lang="zh-CN" altLang="en-US" sz="2000" b="1" kern="1200" cap="none" spc="0" normalizeH="0" baseline="0" noProof="0" dirty="0">
                <a:latin typeface="Century Gothic" pitchFamily="34" charset="0"/>
                <a:ea typeface="+mn-ea"/>
                <a:cs typeface="+mn-cs"/>
              </a:rPr>
              <a:t>⊕</a:t>
            </a:r>
            <a:r>
              <a:rPr kumimoji="0" lang="en-US" altLang="zh-CN" sz="2000" b="1" kern="1200" cap="none" spc="0" normalizeH="0" baseline="0" noProof="0" dirty="0">
                <a:latin typeface="Century Gothic" pitchFamily="34" charset="0"/>
                <a:ea typeface="+mn-ea"/>
                <a:cs typeface="+mn-cs"/>
              </a:rPr>
              <a:t>D</a:t>
            </a:r>
            <a:endParaRPr kumimoji="0" lang="en-US" altLang="zh-CN" sz="2000" b="1" kern="1200" cap="none" spc="0" normalizeH="0" baseline="0" noProof="0" dirty="0">
              <a:latin typeface="Century Gothic" pitchFamily="34" charset="0"/>
              <a:ea typeface="+mn-ea"/>
              <a:cs typeface="+mn-cs"/>
            </a:endParaRPr>
          </a:p>
          <a:p>
            <a:pPr marR="0" defTabSz="457200" eaLnBrk="1" hangingPunct="1">
              <a:buClrTx/>
              <a:buSzTx/>
              <a:buFontTx/>
              <a:defRPr/>
            </a:pPr>
            <a:r>
              <a:rPr kumimoji="0" lang="zh-CN" altLang="en-US" sz="2000" kern="1200" cap="none" spc="0" normalizeH="0" baseline="0" noProof="0" dirty="0">
                <a:latin typeface="Century Gothic" pitchFamily="34" charset="0"/>
                <a:ea typeface="+mn-ea"/>
                <a:cs typeface="+mn-cs"/>
              </a:rPr>
              <a:t>真值表：</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D   C   B   A   L</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0    0   0    0   0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0    0   0    1   1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0    0   1    0   1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0    0   1    1   0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0    1   0    0   1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0    1   0    1   0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0    1   1    0   0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0    1   1    1   1</a:t>
            </a:r>
            <a:endParaRPr kumimoji="0" lang="en-US" altLang="zh-CN" sz="2000" kern="1200" cap="none" spc="0" normalizeH="0" baseline="0" noProof="0" dirty="0">
              <a:latin typeface="Century Gothic" pitchFamily="34" charset="0"/>
              <a:ea typeface="+mn-ea"/>
              <a:cs typeface="+mn-cs"/>
            </a:endParaRPr>
          </a:p>
          <a:p>
            <a:pPr marL="342900" marR="0" indent="-342900" defTabSz="457200" eaLnBrk="1" hangingPunct="1">
              <a:buClrTx/>
              <a:buSzTx/>
              <a:buFontTx/>
              <a:buAutoNum type="arabicPlain"/>
              <a:defRPr/>
            </a:pPr>
            <a:r>
              <a:rPr kumimoji="0" lang="en-US" altLang="zh-CN" sz="2000" kern="1200" cap="none" spc="0" normalizeH="0" baseline="0" noProof="0" dirty="0">
                <a:latin typeface="Century Gothic" pitchFamily="34" charset="0"/>
                <a:ea typeface="+mn-ea"/>
                <a:cs typeface="+mn-cs"/>
              </a:rPr>
              <a:t> 0   0    0   1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1    0   0    1   0</a:t>
            </a:r>
            <a:endParaRPr kumimoji="0" lang="en-US" altLang="zh-CN" sz="2000" kern="1200" cap="none" spc="0" normalizeH="0" baseline="0" noProof="0" dirty="0">
              <a:latin typeface="Century Gothic" pitchFamily="34" charset="0"/>
              <a:ea typeface="+mn-ea"/>
              <a:cs typeface="+mn-cs"/>
            </a:endParaRPr>
          </a:p>
          <a:p>
            <a:pPr marL="342900" marR="0" indent="-342900" defTabSz="457200" eaLnBrk="1" hangingPunct="1">
              <a:buClrTx/>
              <a:buSzTx/>
              <a:buFontTx/>
              <a:buAutoNum type="arabicPlain"/>
              <a:defRPr/>
            </a:pPr>
            <a:r>
              <a:rPr kumimoji="0" lang="en-US" altLang="zh-CN" sz="2000" kern="1200" cap="none" spc="0" normalizeH="0" baseline="0" noProof="0" dirty="0">
                <a:latin typeface="Century Gothic" pitchFamily="34" charset="0"/>
                <a:ea typeface="+mn-ea"/>
                <a:cs typeface="+mn-cs"/>
              </a:rPr>
              <a:t> 0   1    0   0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1    0   1    1   1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1    1   0    0   0</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1    1   0    1   1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1    1   1    0   1</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en-US" altLang="zh-CN" sz="2000" kern="1200" cap="none" spc="0" normalizeH="0" baseline="0" noProof="0" dirty="0">
                <a:latin typeface="Century Gothic" pitchFamily="34" charset="0"/>
                <a:ea typeface="+mn-ea"/>
                <a:cs typeface="+mn-cs"/>
              </a:rPr>
              <a:t>1    1   1    1   0 </a:t>
            </a:r>
            <a:endParaRPr kumimoji="0" lang="en-US" altLang="zh-CN" sz="2000" kern="1200" cap="none" spc="0" normalizeH="0" baseline="0" noProof="0" dirty="0">
              <a:latin typeface="Century Gothic" pitchFamily="34" charset="0"/>
              <a:ea typeface="+mn-ea"/>
              <a:cs typeface="+mn-cs"/>
            </a:endParaRPr>
          </a:p>
        </p:txBody>
      </p:sp>
      <p:sp>
        <p:nvSpPr>
          <p:cNvPr id="4" name="文本框 3"/>
          <p:cNvSpPr txBox="1"/>
          <p:nvPr/>
        </p:nvSpPr>
        <p:spPr>
          <a:xfrm>
            <a:off x="8267700" y="4038600"/>
            <a:ext cx="3714750" cy="1568450"/>
          </a:xfrm>
          <a:prstGeom prst="rect">
            <a:avLst/>
          </a:prstGeom>
          <a:noFill/>
          <a:ln w="9525">
            <a:noFill/>
          </a:ln>
        </p:spPr>
        <p:txBody>
          <a:bodyPr wrap="square">
            <a:spAutoFit/>
          </a:bodyPr>
          <a:p>
            <a:pPr eaLnBrk="1" hangingPunct="1"/>
            <a:r>
              <a:rPr lang="zh-CN" altLang="en-US" sz="2400" dirty="0">
                <a:latin typeface="Century Gothic" pitchFamily="34" charset="0"/>
                <a:ea typeface="宋体" panose="02010600030101010101" pitchFamily="2" charset="-122"/>
              </a:rPr>
              <a:t>功能分析：可用以判断输入“</a:t>
            </a:r>
            <a:r>
              <a:rPr lang="en-US" altLang="zh-CN" sz="2400" dirty="0">
                <a:latin typeface="Century Gothic" pitchFamily="34" charset="0"/>
                <a:ea typeface="宋体" panose="02010600030101010101" pitchFamily="2" charset="-122"/>
              </a:rPr>
              <a:t>1</a:t>
            </a:r>
            <a:r>
              <a:rPr lang="zh-CN" altLang="en-US" sz="2400" dirty="0">
                <a:latin typeface="Century Gothic" pitchFamily="34" charset="0"/>
                <a:ea typeface="宋体" panose="02010600030101010101" pitchFamily="2" charset="-122"/>
              </a:rPr>
              <a:t>”的奇、偶个数。若输入奇数个</a:t>
            </a:r>
            <a:r>
              <a:rPr lang="en-US" altLang="zh-CN" sz="2400" dirty="0">
                <a:latin typeface="Century Gothic" pitchFamily="34" charset="0"/>
                <a:ea typeface="宋体" panose="02010600030101010101" pitchFamily="2" charset="-122"/>
              </a:rPr>
              <a:t>1</a:t>
            </a:r>
            <a:r>
              <a:rPr lang="zh-CN" altLang="en-US" sz="2400" dirty="0">
                <a:latin typeface="Century Gothic" pitchFamily="34" charset="0"/>
                <a:ea typeface="宋体" panose="02010600030101010101" pitchFamily="2" charset="-122"/>
              </a:rPr>
              <a:t>，则输出</a:t>
            </a:r>
            <a:r>
              <a:rPr lang="en-US" altLang="zh-CN" sz="2400" dirty="0">
                <a:latin typeface="Century Gothic" pitchFamily="34" charset="0"/>
                <a:ea typeface="宋体" panose="02010600030101010101" pitchFamily="2" charset="-122"/>
              </a:rPr>
              <a:t>1</a:t>
            </a:r>
            <a:r>
              <a:rPr lang="zh-CN" altLang="en-US" sz="2400" dirty="0">
                <a:latin typeface="Century Gothic" pitchFamily="34" charset="0"/>
                <a:ea typeface="宋体" panose="02010600030101010101" pitchFamily="2" charset="-122"/>
              </a:rPr>
              <a:t>；若输出偶数个</a:t>
            </a:r>
            <a:r>
              <a:rPr lang="en-US" altLang="zh-CN" sz="2400" dirty="0">
                <a:latin typeface="Century Gothic" pitchFamily="34" charset="0"/>
                <a:ea typeface="宋体" panose="02010600030101010101" pitchFamily="2" charset="-122"/>
              </a:rPr>
              <a:t>1</a:t>
            </a:r>
            <a:r>
              <a:rPr lang="zh-CN" altLang="en-US" sz="2400" dirty="0">
                <a:latin typeface="Century Gothic" pitchFamily="34" charset="0"/>
                <a:ea typeface="宋体" panose="02010600030101010101" pitchFamily="2" charset="-122"/>
              </a:rPr>
              <a:t>，则输出</a:t>
            </a:r>
            <a:r>
              <a:rPr lang="en-US" altLang="zh-CN" sz="2400" dirty="0">
                <a:latin typeface="Century Gothic" pitchFamily="34" charset="0"/>
                <a:ea typeface="宋体" panose="02010600030101010101" pitchFamily="2" charset="-122"/>
              </a:rPr>
              <a:t>0</a:t>
            </a:r>
            <a:endParaRPr lang="zh-CN" altLang="en-US" sz="2400"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0" end="2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charRg st="20" end="2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charRg st="25" end="4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charRg st="43" end="6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charRg st="63" end="8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charRg st="83" end="10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charRg st="103" end="12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charRg st="123" end="14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charRg st="143" end="16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charRg st="163" end="18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charRg st="183" end="20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charRg st="203" end="2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charRg st="219" end="23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charRg st="239" end="25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charRg st="255" end="27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charRg st="275" end="29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charRg st="295" end="3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charRg st="315" end="33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charRg st="335" end="35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charRg st="0" end="48"/>
                                            </p:txEl>
                                          </p:spTgt>
                                        </p:tgtEl>
                                        <p:attrNameLst>
                                          <p:attrName>style.visibility</p:attrName>
                                        </p:attrNameLst>
                                      </p:cBhvr>
                                      <p:to>
                                        <p:strVal val="visible"/>
                                      </p:to>
                                    </p:set>
                                    <p:anim calcmode="lin" valueType="num">
                                      <p:cBhvr additive="base">
                                        <p:cTn id="49" dur="500" fill="hold"/>
                                        <p:tgtEl>
                                          <p:spTgt spid="4">
                                            <p:txEl>
                                              <p:charRg st="0" end="4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charRg st="0" end="4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85775" y="525463"/>
            <a:ext cx="9509125" cy="604838"/>
          </a:xfrm>
          <a:prstGeom prst="rect">
            <a:avLst/>
          </a:prstGeom>
        </p:spPr>
        <p:txBody>
          <a:bodyPr wrap="square">
            <a:spAutoFit/>
          </a:bodyPr>
          <a:lstStyle/>
          <a:p>
            <a:pPr marL="0" marR="0" lvl="0" indent="0" algn="just" defTabSz="457200" rtl="0" eaLnBrk="1" fontAlgn="base" latinLnBrk="0" hangingPunct="1">
              <a:lnSpc>
                <a:spcPts val="2000"/>
              </a:lnSpc>
              <a:spcBef>
                <a:spcPct val="0"/>
              </a:spcBef>
              <a:spcAft>
                <a:spcPts val="0"/>
              </a:spcAft>
              <a:buClrTx/>
              <a:buSzTx/>
              <a:buFontTx/>
              <a:buNone/>
              <a:defRPr/>
            </a:pPr>
            <a:r>
              <a:rPr kumimoji="0" lang="en-US" altLang="zh-CN" sz="2400" b="0" i="0" u="none" strike="noStrike" kern="100" cap="none" spc="0" normalizeH="0" baseline="0" noProof="0" dirty="0">
                <a:ln>
                  <a:noFill/>
                </a:ln>
                <a:solidFill>
                  <a:schemeClr val="tx1"/>
                </a:solidFill>
                <a:effectLst/>
                <a:uLnTx/>
                <a:uFillTx/>
                <a:latin typeface="Times" pitchFamily="18" charset="0"/>
                <a:ea typeface="+mn-ea"/>
                <a:cs typeface="Times New Roman" panose="02020603050405020304" pitchFamily="18" charset="0"/>
              </a:rPr>
              <a:t>23</a:t>
            </a:r>
            <a:r>
              <a:rPr kumimoji="0" lang="zh-CN" altLang="zh-CN" sz="2400" b="0" i="0" u="none" strike="noStrike" kern="100" cap="none" spc="0" normalizeH="0" baseline="0" noProof="0" dirty="0">
                <a:ln>
                  <a:noFill/>
                </a:ln>
                <a:solidFill>
                  <a:schemeClr val="tx1"/>
                </a:solidFill>
                <a:effectLst/>
                <a:uLnTx/>
                <a:uFillTx/>
                <a:latin typeface="Times" pitchFamily="18" charset="0"/>
                <a:ea typeface="+mn-ea"/>
                <a:cs typeface="+mn-cs"/>
              </a:rPr>
              <a:t>．根据图</a:t>
            </a:r>
            <a:r>
              <a:rPr kumimoji="0" lang="en-US" altLang="zh-CN" sz="2400" b="0" i="0" u="none" strike="noStrike" kern="100" cap="none" spc="0" normalizeH="0" baseline="0" noProof="0" dirty="0">
                <a:ln>
                  <a:noFill/>
                </a:ln>
                <a:solidFill>
                  <a:schemeClr val="tx1"/>
                </a:solidFill>
                <a:effectLst/>
                <a:uLnTx/>
                <a:uFillTx/>
                <a:latin typeface="Times" pitchFamily="18" charset="0"/>
                <a:ea typeface="+mn-ea"/>
                <a:cs typeface="Times New Roman" panose="02020603050405020304" pitchFamily="18" charset="0"/>
              </a:rPr>
              <a:t>3</a:t>
            </a:r>
            <a:r>
              <a:rPr kumimoji="0" lang="zh-CN" altLang="zh-CN" sz="2400" b="0" i="0" u="none" strike="noStrike" kern="100" cap="none" spc="0" normalizeH="0" baseline="0" noProof="0" dirty="0">
                <a:ln>
                  <a:noFill/>
                </a:ln>
                <a:solidFill>
                  <a:schemeClr val="tx1"/>
                </a:solidFill>
                <a:effectLst/>
                <a:uLnTx/>
                <a:uFillTx/>
                <a:latin typeface="Times" pitchFamily="18" charset="0"/>
                <a:ea typeface="+mn-ea"/>
                <a:cs typeface="+mn-cs"/>
              </a:rPr>
              <a:t>所示电路列出真值表，写出</a:t>
            </a:r>
            <a:r>
              <a:rPr kumimoji="0" lang="en-US" altLang="zh-CN" sz="2400" b="0" i="0" u="none" strike="noStrike" kern="100" cap="none" spc="0" normalizeH="0" baseline="0" noProof="0" dirty="0">
                <a:ln>
                  <a:noFill/>
                </a:ln>
                <a:solidFill>
                  <a:schemeClr val="tx1"/>
                </a:solidFill>
                <a:effectLst/>
                <a:uLnTx/>
                <a:uFillTx/>
                <a:latin typeface="Times" pitchFamily="18" charset="0"/>
                <a:ea typeface="+mn-ea"/>
                <a:cs typeface="Times New Roman" panose="02020603050405020304" pitchFamily="18" charset="0"/>
              </a:rPr>
              <a:t>L</a:t>
            </a:r>
            <a:r>
              <a:rPr kumimoji="0" lang="zh-CN" altLang="zh-CN" sz="2400" b="0" i="0" u="none" strike="noStrike" kern="100" cap="none" spc="0" normalizeH="0" baseline="0" noProof="0" dirty="0">
                <a:ln>
                  <a:noFill/>
                </a:ln>
                <a:solidFill>
                  <a:schemeClr val="tx1"/>
                </a:solidFill>
                <a:effectLst/>
                <a:uLnTx/>
                <a:uFillTx/>
                <a:latin typeface="Times" pitchFamily="18" charset="0"/>
                <a:ea typeface="+mn-ea"/>
                <a:cs typeface="+mn-cs"/>
              </a:rPr>
              <a:t>的表达式，描述该电路的功能。</a:t>
            </a:r>
            <a:endParaRPr kumimoji="0" lang="zh-CN" altLang="zh-CN" sz="24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pic>
        <p:nvPicPr>
          <p:cNvPr id="17411" name="Picture 2"/>
          <p:cNvPicPr>
            <a:picLocks noChangeAspect="1"/>
          </p:cNvPicPr>
          <p:nvPr/>
        </p:nvPicPr>
        <p:blipFill>
          <a:blip r:embed="rId1"/>
          <a:stretch>
            <a:fillRect/>
          </a:stretch>
        </p:blipFill>
        <p:spPr>
          <a:xfrm>
            <a:off x="144463" y="1130300"/>
            <a:ext cx="5097462" cy="3987800"/>
          </a:xfrm>
          <a:prstGeom prst="rect">
            <a:avLst/>
          </a:prstGeom>
          <a:noFill/>
          <a:ln w="9525">
            <a:noFill/>
          </a:ln>
        </p:spPr>
      </p:pic>
      <p:sp>
        <p:nvSpPr>
          <p:cNvPr id="17412" name="文本框 2"/>
          <p:cNvSpPr txBox="1"/>
          <p:nvPr/>
        </p:nvSpPr>
        <p:spPr>
          <a:xfrm>
            <a:off x="5557838" y="1254125"/>
            <a:ext cx="5095875" cy="953135"/>
          </a:xfrm>
          <a:prstGeom prst="rect">
            <a:avLst/>
          </a:prstGeom>
          <a:noFill/>
          <a:ln w="9525">
            <a:noFill/>
          </a:ln>
        </p:spPr>
        <p:txBody>
          <a:bodyPr wrap="square">
            <a:spAutoFit/>
          </a:bodyPr>
          <a:p>
            <a:pPr eaLnBrk="1" hangingPunct="1"/>
            <a:r>
              <a:rPr lang="en-US" altLang="zh-CN" sz="2800" dirty="0">
                <a:latin typeface="Century Gothic" pitchFamily="34" charset="0"/>
                <a:ea typeface="宋体" panose="02010600030101010101" pitchFamily="2" charset="-122"/>
              </a:rPr>
              <a:t>L = ABAC = AB+AC = A(B+C)</a:t>
            </a:r>
            <a:endParaRPr lang="zh-CN" altLang="en-US" sz="2800" baseline="30000" dirty="0">
              <a:latin typeface="Century Gothic" pitchFamily="34" charset="0"/>
              <a:ea typeface="宋体" panose="02010600030101010101" pitchFamily="2" charset="-122"/>
            </a:endParaRPr>
          </a:p>
        </p:txBody>
      </p:sp>
      <p:sp>
        <p:nvSpPr>
          <p:cNvPr id="17413" name="矩形 4"/>
          <p:cNvSpPr/>
          <p:nvPr/>
        </p:nvSpPr>
        <p:spPr>
          <a:xfrm>
            <a:off x="6132513" y="1014413"/>
            <a:ext cx="1171575" cy="368300"/>
          </a:xfrm>
          <a:prstGeom prst="rect">
            <a:avLst/>
          </a:prstGeom>
          <a:noFill/>
          <a:ln w="9525">
            <a:noFill/>
          </a:ln>
        </p:spPr>
        <p:txBody>
          <a:bodyPr wrap="none">
            <a:spAutoFit/>
          </a:bodyPr>
          <a:p>
            <a:pPr eaLnBrk="1" hangingPunct="1"/>
            <a:r>
              <a:rPr lang="en-US" altLang="zh-CN" b="1" dirty="0">
                <a:latin typeface="Century Gothic" pitchFamily="34" charset="0"/>
                <a:ea typeface="宋体" panose="02010600030101010101" pitchFamily="2" charset="-122"/>
              </a:rPr>
              <a:t>____ ____</a:t>
            </a:r>
            <a:endParaRPr lang="zh-CN" altLang="en-US" b="1" dirty="0">
              <a:latin typeface="Century Gothic" pitchFamily="34" charset="0"/>
              <a:ea typeface="宋体" panose="02010600030101010101" pitchFamily="2" charset="-122"/>
            </a:endParaRPr>
          </a:p>
        </p:txBody>
      </p:sp>
      <p:sp>
        <p:nvSpPr>
          <p:cNvPr id="17414" name="矩形 5"/>
          <p:cNvSpPr/>
          <p:nvPr/>
        </p:nvSpPr>
        <p:spPr>
          <a:xfrm>
            <a:off x="6132513" y="806450"/>
            <a:ext cx="2062162" cy="369888"/>
          </a:xfrm>
          <a:prstGeom prst="rect">
            <a:avLst/>
          </a:prstGeom>
          <a:noFill/>
          <a:ln w="9525">
            <a:noFill/>
          </a:ln>
        </p:spPr>
        <p:txBody>
          <a:bodyPr>
            <a:spAutoFit/>
          </a:bodyPr>
          <a:p>
            <a:pPr eaLnBrk="1" hangingPunct="1"/>
            <a:r>
              <a:rPr lang="en-US" altLang="zh-CN" dirty="0">
                <a:latin typeface="Century Gothic" pitchFamily="34" charset="0"/>
                <a:ea typeface="宋体" panose="02010600030101010101" pitchFamily="2" charset="-122"/>
              </a:rPr>
              <a:t>_________</a:t>
            </a:r>
            <a:endParaRPr lang="zh-CN" altLang="en-US" dirty="0">
              <a:latin typeface="Century Gothic" pitchFamily="34" charset="0"/>
              <a:ea typeface="宋体" panose="02010600030101010101" pitchFamily="2" charset="-122"/>
            </a:endParaRPr>
          </a:p>
        </p:txBody>
      </p:sp>
      <p:sp>
        <p:nvSpPr>
          <p:cNvPr id="7" name="文本框 6"/>
          <p:cNvSpPr txBox="1"/>
          <p:nvPr/>
        </p:nvSpPr>
        <p:spPr>
          <a:xfrm>
            <a:off x="5440363" y="1852613"/>
            <a:ext cx="2555875" cy="4061460"/>
          </a:xfrm>
          <a:prstGeom prst="rect">
            <a:avLst/>
          </a:prstGeom>
          <a:noFill/>
          <a:ln w="9525">
            <a:noFill/>
          </a:ln>
        </p:spPr>
        <p:txBody>
          <a:bodyPr wrap="square">
            <a:spAutoFit/>
          </a:bodyPr>
          <a:p>
            <a:pPr eaLnBrk="1" hangingPunct="1"/>
            <a:r>
              <a:rPr lang="zh-CN" altLang="en-US" sz="2400" dirty="0">
                <a:latin typeface="Century Gothic" pitchFamily="34" charset="0"/>
                <a:ea typeface="宋体" panose="02010600030101010101" pitchFamily="2" charset="-122"/>
              </a:rPr>
              <a:t>真值表：</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A  B  C  L</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0   0  0  0</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0   0  1  0</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0   1  0  0</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0   1  1  0</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1   0  0  0</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1   0  1  1</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1   1  0  1</a:t>
            </a:r>
            <a:endParaRPr lang="en-US" altLang="zh-CN" sz="2400" dirty="0">
              <a:latin typeface="Century Gothic" pitchFamily="34" charset="0"/>
              <a:ea typeface="宋体" panose="02010600030101010101" pitchFamily="2" charset="-122"/>
            </a:endParaRPr>
          </a:p>
          <a:p>
            <a:pPr eaLnBrk="1" hangingPunct="1"/>
            <a:r>
              <a:rPr lang="en-US" altLang="zh-CN" sz="2400" dirty="0">
                <a:latin typeface="Century Gothic" pitchFamily="34" charset="0"/>
                <a:ea typeface="宋体" panose="02010600030101010101" pitchFamily="2" charset="-122"/>
              </a:rPr>
              <a:t>1   1  1  1</a:t>
            </a:r>
            <a:endParaRPr lang="en-US" altLang="zh-CN" sz="2400" dirty="0">
              <a:latin typeface="Century Gothic" pitchFamily="34" charset="0"/>
              <a:ea typeface="宋体" panose="02010600030101010101" pitchFamily="2" charset="-122"/>
            </a:endParaRPr>
          </a:p>
          <a:p>
            <a:pPr eaLnBrk="1" hangingPunct="1"/>
            <a:endParaRPr lang="zh-CN" altLang="en-US" dirty="0">
              <a:latin typeface="Century Gothic" pitchFamily="34" charset="0"/>
              <a:ea typeface="宋体" panose="02010600030101010101" pitchFamily="2" charset="-122"/>
            </a:endParaRPr>
          </a:p>
        </p:txBody>
      </p:sp>
      <p:sp>
        <p:nvSpPr>
          <p:cNvPr id="8" name="文本框 7"/>
          <p:cNvSpPr txBox="1"/>
          <p:nvPr/>
        </p:nvSpPr>
        <p:spPr>
          <a:xfrm>
            <a:off x="7678738" y="2024063"/>
            <a:ext cx="4110037" cy="1630045"/>
          </a:xfrm>
          <a:prstGeom prst="rect">
            <a:avLst/>
          </a:prstGeom>
          <a:noFill/>
          <a:ln w="9525">
            <a:noFill/>
          </a:ln>
        </p:spPr>
        <p:txBody>
          <a:bodyPr>
            <a:spAutoFit/>
          </a:bodyPr>
          <a:p>
            <a:pPr eaLnBrk="1" hangingPunct="1"/>
            <a:r>
              <a:rPr lang="zh-CN" altLang="en-US" sz="1800" b="1" dirty="0">
                <a:latin typeface="Century Gothic" pitchFamily="34" charset="0"/>
                <a:ea typeface="宋体" panose="02010600030101010101" pitchFamily="2" charset="-122"/>
              </a:rPr>
              <a:t>功能分析：</a:t>
            </a:r>
            <a:endParaRPr lang="en-US" altLang="zh-CN" sz="1800" b="1" dirty="0">
              <a:latin typeface="Century Gothic" pitchFamily="34" charset="0"/>
              <a:ea typeface="宋体" panose="02010600030101010101" pitchFamily="2" charset="-122"/>
            </a:endParaRPr>
          </a:p>
          <a:p>
            <a:pPr eaLnBrk="1" hangingPunct="1"/>
            <a:r>
              <a:rPr lang="en-US" altLang="zh-CN" sz="1800" b="1" dirty="0">
                <a:latin typeface="Century Gothic" pitchFamily="34" charset="0"/>
                <a:ea typeface="宋体" panose="02010600030101010101" pitchFamily="2" charset="-122"/>
              </a:rPr>
              <a:t>  </a:t>
            </a:r>
            <a:r>
              <a:rPr lang="zh-CN" altLang="en-US" sz="1800" b="1" dirty="0">
                <a:latin typeface="Century Gothic" pitchFamily="34" charset="0"/>
                <a:ea typeface="宋体" panose="02010600030101010101" pitchFamily="2" charset="-122"/>
              </a:rPr>
              <a:t>当</a:t>
            </a:r>
            <a:r>
              <a:rPr lang="en-US" altLang="zh-CN" sz="1800" b="1" dirty="0">
                <a:latin typeface="Century Gothic" pitchFamily="34" charset="0"/>
                <a:ea typeface="宋体" panose="02010600030101010101" pitchFamily="2" charset="-122"/>
              </a:rPr>
              <a:t>A=0</a:t>
            </a:r>
            <a:r>
              <a:rPr lang="zh-CN" altLang="en-US" sz="1800" b="1" dirty="0">
                <a:latin typeface="Century Gothic" pitchFamily="34" charset="0"/>
                <a:ea typeface="宋体" panose="02010600030101010101" pitchFamily="2" charset="-122"/>
              </a:rPr>
              <a:t>，或</a:t>
            </a:r>
            <a:r>
              <a:rPr lang="en-US" altLang="zh-CN" sz="1800" b="1" dirty="0">
                <a:latin typeface="Century Gothic" pitchFamily="34" charset="0"/>
                <a:ea typeface="宋体" panose="02010600030101010101" pitchFamily="2" charset="-122"/>
              </a:rPr>
              <a:t>A=1</a:t>
            </a:r>
            <a:r>
              <a:rPr lang="zh-CN" altLang="en-US" sz="1800" b="1" dirty="0">
                <a:latin typeface="Century Gothic" pitchFamily="34" charset="0"/>
                <a:ea typeface="宋体" panose="02010600030101010101" pitchFamily="2" charset="-122"/>
              </a:rPr>
              <a:t>且</a:t>
            </a:r>
            <a:r>
              <a:rPr lang="en-US" altLang="zh-CN" sz="1800" b="1" dirty="0">
                <a:latin typeface="Century Gothic" pitchFamily="34" charset="0"/>
                <a:ea typeface="宋体" panose="02010600030101010101" pitchFamily="2" charset="-122"/>
              </a:rPr>
              <a:t>B=C=0,</a:t>
            </a:r>
            <a:r>
              <a:rPr lang="zh-CN" altLang="en-US" sz="1800" b="1" dirty="0">
                <a:latin typeface="Century Gothic" pitchFamily="34" charset="0"/>
                <a:ea typeface="宋体" panose="02010600030101010101" pitchFamily="2" charset="-122"/>
              </a:rPr>
              <a:t>输出</a:t>
            </a:r>
            <a:r>
              <a:rPr lang="en-US" altLang="zh-CN" sz="1800" b="1" dirty="0">
                <a:latin typeface="Century Gothic" pitchFamily="34" charset="0"/>
                <a:ea typeface="宋体" panose="02010600030101010101" pitchFamily="2" charset="-122"/>
              </a:rPr>
              <a:t>0</a:t>
            </a:r>
            <a:r>
              <a:rPr lang="zh-CN" altLang="en-US" sz="1800" b="1" dirty="0">
                <a:latin typeface="Century Gothic" pitchFamily="34" charset="0"/>
                <a:ea typeface="宋体" panose="02010600030101010101" pitchFamily="2" charset="-122"/>
              </a:rPr>
              <a:t>。</a:t>
            </a:r>
            <a:r>
              <a:rPr lang="en-US" altLang="zh-CN" sz="1800" b="1" dirty="0">
                <a:latin typeface="Century Gothic" pitchFamily="34" charset="0"/>
                <a:ea typeface="宋体" panose="02010600030101010101" pitchFamily="2" charset="-122"/>
              </a:rPr>
              <a:t>A=1</a:t>
            </a:r>
            <a:r>
              <a:rPr lang="zh-CN" altLang="en-US" sz="1800" b="1" dirty="0">
                <a:latin typeface="Century Gothic" pitchFamily="34" charset="0"/>
                <a:ea typeface="宋体" panose="02010600030101010101" pitchFamily="2" charset="-122"/>
              </a:rPr>
              <a:t>且</a:t>
            </a:r>
            <a:r>
              <a:rPr lang="en-US" altLang="zh-CN" sz="1800" b="1" dirty="0">
                <a:latin typeface="Century Gothic" pitchFamily="34" charset="0"/>
                <a:ea typeface="宋体" panose="02010600030101010101" pitchFamily="2" charset="-122"/>
              </a:rPr>
              <a:t>B,C</a:t>
            </a:r>
            <a:r>
              <a:rPr lang="zh-CN" altLang="en-US" sz="1800" b="1" dirty="0">
                <a:latin typeface="Century Gothic" pitchFamily="34" charset="0"/>
                <a:ea typeface="宋体" panose="02010600030101010101" pitchFamily="2" charset="-122"/>
              </a:rPr>
              <a:t>至少有一个</a:t>
            </a:r>
            <a:r>
              <a:rPr lang="en-US" altLang="zh-CN" sz="1800" b="1" dirty="0">
                <a:latin typeface="Century Gothic" pitchFamily="34" charset="0"/>
                <a:ea typeface="宋体" panose="02010600030101010101" pitchFamily="2" charset="-122"/>
              </a:rPr>
              <a:t>1</a:t>
            </a:r>
            <a:r>
              <a:rPr lang="zh-CN" altLang="en-US" sz="1800" b="1" dirty="0">
                <a:latin typeface="Century Gothic" pitchFamily="34" charset="0"/>
                <a:ea typeface="宋体" panose="02010600030101010101" pitchFamily="2" charset="-122"/>
              </a:rPr>
              <a:t>，则输出</a:t>
            </a:r>
            <a:r>
              <a:rPr lang="en-US" altLang="zh-CN" sz="1800" b="1" dirty="0">
                <a:latin typeface="Century Gothic" pitchFamily="34" charset="0"/>
                <a:ea typeface="宋体" panose="02010600030101010101" pitchFamily="2" charset="-122"/>
              </a:rPr>
              <a:t>1</a:t>
            </a:r>
            <a:endParaRPr lang="en-US" altLang="zh-CN" sz="1800" b="1" dirty="0">
              <a:latin typeface="Century Gothic" pitchFamily="34" charset="0"/>
              <a:ea typeface="宋体" panose="02010600030101010101" pitchFamily="2" charset="-122"/>
            </a:endParaRPr>
          </a:p>
          <a:p>
            <a:pPr eaLnBrk="1" hangingPunct="1"/>
            <a:r>
              <a:rPr lang="zh-CN" altLang="en-US" sz="1800" b="1" dirty="0">
                <a:latin typeface="Century Gothic" pitchFamily="34" charset="0"/>
                <a:ea typeface="宋体" panose="02010600030101010101" pitchFamily="2" charset="-122"/>
              </a:rPr>
              <a:t>  或：输出</a:t>
            </a:r>
            <a:r>
              <a:rPr lang="en-US" altLang="zh-CN" sz="1800" b="1" dirty="0">
                <a:latin typeface="Century Gothic" pitchFamily="34" charset="0"/>
                <a:ea typeface="宋体" panose="02010600030101010101" pitchFamily="2" charset="-122"/>
              </a:rPr>
              <a:t>ABC</a:t>
            </a:r>
            <a:r>
              <a:rPr lang="zh-CN" altLang="en-US" sz="1800" b="1" dirty="0">
                <a:latin typeface="Century Gothic" pitchFamily="34" charset="0"/>
                <a:ea typeface="宋体" panose="02010600030101010101" pitchFamily="2" charset="-122"/>
              </a:rPr>
              <a:t>的最小项</a:t>
            </a:r>
            <a:r>
              <a:rPr lang="el-GR" altLang="zh-CN" sz="1800" b="1" dirty="0">
                <a:latin typeface="Century Gothic" pitchFamily="34" charset="0"/>
                <a:ea typeface="宋体" panose="02010600030101010101" pitchFamily="2" charset="-122"/>
              </a:rPr>
              <a:t>Σ</a:t>
            </a:r>
            <a:r>
              <a:rPr lang="zh-CN" altLang="en-US" sz="1800" b="1" dirty="0">
                <a:latin typeface="Century Gothic" pitchFamily="34" charset="0"/>
                <a:ea typeface="宋体" panose="02010600030101010101" pitchFamily="2" charset="-122"/>
              </a:rPr>
              <a:t>（</a:t>
            </a:r>
            <a:r>
              <a:rPr lang="en-US" altLang="zh-CN" sz="1800" b="1" dirty="0">
                <a:latin typeface="Century Gothic" pitchFamily="34" charset="0"/>
                <a:ea typeface="宋体" panose="02010600030101010101" pitchFamily="2" charset="-122"/>
              </a:rPr>
              <a:t>5,6,7</a:t>
            </a:r>
            <a:r>
              <a:rPr lang="zh-CN" altLang="en-US" sz="1800" b="1" dirty="0">
                <a:latin typeface="Century Gothic" pitchFamily="34" charset="0"/>
                <a:ea typeface="宋体" panose="02010600030101010101" pitchFamily="2" charset="-122"/>
              </a:rPr>
              <a:t>）</a:t>
            </a:r>
            <a:endParaRPr lang="en-US" altLang="zh-CN" sz="2800" b="1" dirty="0">
              <a:latin typeface="Century Gothic" pitchFamily="34" charset="0"/>
              <a:ea typeface="宋体" panose="02010600030101010101" pitchFamily="2" charset="-122"/>
            </a:endParaRPr>
          </a:p>
          <a:p>
            <a:pPr eaLnBrk="1" hangingPunct="1"/>
            <a:endParaRPr lang="zh-CN" altLang="en-US" sz="2800" b="1" dirty="0">
              <a:latin typeface="Century Gothic" pitchFamily="34" charset="0"/>
              <a:ea typeface="宋体" panose="02010600030101010101" pitchFamily="2" charset="-122"/>
            </a:endParaRPr>
          </a:p>
        </p:txBody>
      </p:sp>
      <p:sp>
        <p:nvSpPr>
          <p:cNvPr id="9" name="文本框 8"/>
          <p:cNvSpPr txBox="1"/>
          <p:nvPr/>
        </p:nvSpPr>
        <p:spPr>
          <a:xfrm>
            <a:off x="414338" y="5603875"/>
            <a:ext cx="10050462" cy="1200150"/>
          </a:xfrm>
          <a:prstGeom prst="rect">
            <a:avLst/>
          </a:prstGeom>
          <a:noFill/>
          <a:ln w="9525">
            <a:noFill/>
          </a:ln>
        </p:spPr>
        <p:txBody>
          <a:bodyPr>
            <a:spAutoFit/>
          </a:bodyPr>
          <a:p>
            <a:pPr eaLnBrk="1" hangingPunct="1"/>
            <a:r>
              <a:rPr lang="zh-CN" altLang="en-US" sz="2400" dirty="0">
                <a:latin typeface="Century Gothic" pitchFamily="34" charset="0"/>
                <a:ea typeface="宋体" panose="02010600030101010101" pitchFamily="2" charset="-122"/>
              </a:rPr>
              <a:t>还可以认为是一个裁判长表决器，</a:t>
            </a:r>
            <a:r>
              <a:rPr lang="en-US" altLang="zh-CN" sz="2400" dirty="0">
                <a:latin typeface="Century Gothic" pitchFamily="34" charset="0"/>
                <a:ea typeface="宋体" panose="02010600030101010101" pitchFamily="2" charset="-122"/>
              </a:rPr>
              <a:t>A</a:t>
            </a:r>
            <a:r>
              <a:rPr lang="zh-CN" altLang="en-US" sz="2400" dirty="0">
                <a:latin typeface="Century Gothic" pitchFamily="34" charset="0"/>
                <a:ea typeface="宋体" panose="02010600030101010101" pitchFamily="2" charset="-122"/>
              </a:rPr>
              <a:t>是裁判长，裁判长说无效必然无效。但裁判长若认为有效，两位副裁判长至少一个认为有效，才最终有效，否则仍然无效</a:t>
            </a:r>
            <a:endParaRPr lang="zh-CN" altLang="en-US" sz="2400"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charRg st="0"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charRg st="5" end="1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charRg st="16" end="2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charRg st="28" end="4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charRg st="40" end="5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charRg st="52" end="6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charRg st="64" end="7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charRg st="76" end="8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charRg st="88" end="10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charRg st="100" end="1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charRg st="0"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charRg st="6" end="4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charRg st="47" end="6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charRg st="0" end="7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框 3"/>
          <p:cNvSpPr txBox="1"/>
          <p:nvPr/>
        </p:nvSpPr>
        <p:spPr>
          <a:xfrm>
            <a:off x="625475" y="461963"/>
            <a:ext cx="1416050" cy="460375"/>
          </a:xfrm>
          <a:prstGeom prst="rect">
            <a:avLst/>
          </a:prstGeom>
          <a:noFill/>
          <a:ln w="9525">
            <a:noFill/>
          </a:ln>
        </p:spPr>
        <p:txBody>
          <a:bodyPr wrap="none" anchor="t">
            <a:spAutoFit/>
          </a:bodyPr>
          <a:p>
            <a:pPr>
              <a:buSzTx/>
            </a:pPr>
            <a:r>
              <a:rPr lang="zh-CN" altLang="en-US" sz="2400" dirty="0">
                <a:latin typeface="Century Gothic" pitchFamily="34" charset="0"/>
                <a:ea typeface="宋体" panose="02010600030101010101" pitchFamily="2" charset="-122"/>
              </a:rPr>
              <a:t>分析题：</a:t>
            </a:r>
            <a:endParaRPr lang="zh-CN" altLang="en-US" sz="2400" dirty="0">
              <a:latin typeface="Century Gothic" pitchFamily="34" charset="0"/>
              <a:ea typeface="宋体" panose="02010600030101010101" pitchFamily="2" charset="-122"/>
            </a:endParaRPr>
          </a:p>
        </p:txBody>
      </p:sp>
      <p:sp>
        <p:nvSpPr>
          <p:cNvPr id="48130" name="文本框 4"/>
          <p:cNvSpPr txBox="1"/>
          <p:nvPr/>
        </p:nvSpPr>
        <p:spPr>
          <a:xfrm>
            <a:off x="625475" y="1187450"/>
            <a:ext cx="12164060" cy="829945"/>
          </a:xfrm>
          <a:prstGeom prst="rect">
            <a:avLst/>
          </a:prstGeom>
          <a:noFill/>
          <a:ln w="9525">
            <a:noFill/>
          </a:ln>
        </p:spPr>
        <p:txBody>
          <a:bodyPr wrap="none" anchor="t">
            <a:spAutoFit/>
          </a:bodyPr>
          <a:p>
            <a:pPr>
              <a:buSzTx/>
            </a:pPr>
            <a:r>
              <a:rPr lang="en-US" altLang="zh-CN" sz="2400" dirty="0">
                <a:latin typeface="Century Gothic" pitchFamily="34" charset="0"/>
                <a:ea typeface="宋体" panose="02010600030101010101" pitchFamily="2" charset="-122"/>
              </a:rPr>
              <a:t>24.</a:t>
            </a:r>
            <a:r>
              <a:rPr lang="zh-CN" altLang="en-US" sz="2400" dirty="0">
                <a:latin typeface="Century Gothic" pitchFamily="34" charset="0"/>
                <a:ea typeface="宋体" panose="02010600030101010101" pitchFamily="2" charset="-122"/>
              </a:rPr>
              <a:t>八选一数据选择器</a:t>
            </a:r>
            <a:r>
              <a:rPr lang="en-US" altLang="zh-CN" sz="2400" dirty="0">
                <a:latin typeface="Century Gothic" pitchFamily="34" charset="0"/>
                <a:ea typeface="宋体" panose="02010600030101010101" pitchFamily="2" charset="-122"/>
              </a:rPr>
              <a:t>74LS151</a:t>
            </a:r>
            <a:r>
              <a:rPr lang="zh-CN" altLang="en-US" sz="2400" dirty="0">
                <a:latin typeface="Century Gothic" pitchFamily="34" charset="0"/>
                <a:ea typeface="宋体" panose="02010600030101010101" pitchFamily="2" charset="-122"/>
              </a:rPr>
              <a:t>的连接方式和个输入端的波形如图所示，画出输出端</a:t>
            </a:r>
            <a:r>
              <a:rPr lang="en-US" altLang="zh-CN" sz="2400" dirty="0">
                <a:latin typeface="Century Gothic" pitchFamily="34" charset="0"/>
                <a:ea typeface="宋体" panose="02010600030101010101" pitchFamily="2" charset="-122"/>
              </a:rPr>
              <a:t>Y</a:t>
            </a:r>
            <a:r>
              <a:rPr lang="zh-CN" altLang="en-US" sz="2400" dirty="0">
                <a:latin typeface="Century Gothic" pitchFamily="34" charset="0"/>
                <a:ea typeface="宋体" panose="02010600030101010101" pitchFamily="2" charset="-122"/>
              </a:rPr>
              <a:t>的</a:t>
            </a:r>
            <a:endParaRPr lang="en-US" altLang="zh-CN" sz="2400" dirty="0">
              <a:latin typeface="Century Gothic" pitchFamily="34" charset="0"/>
              <a:ea typeface="宋体" panose="02010600030101010101" pitchFamily="2" charset="-122"/>
            </a:endParaRPr>
          </a:p>
          <a:p>
            <a:pPr>
              <a:buSzTx/>
            </a:pPr>
            <a:r>
              <a:rPr lang="en-US" altLang="zh-CN" sz="2400" dirty="0">
                <a:latin typeface="Century Gothic" pitchFamily="34" charset="0"/>
                <a:ea typeface="宋体" panose="02010600030101010101" pitchFamily="2" charset="-122"/>
              </a:rPr>
              <a:t>	</a:t>
            </a:r>
            <a:r>
              <a:rPr lang="zh-CN" altLang="en-US" sz="2400" dirty="0">
                <a:latin typeface="Century Gothic" pitchFamily="34" charset="0"/>
                <a:ea typeface="宋体" panose="02010600030101010101" pitchFamily="2" charset="-122"/>
              </a:rPr>
              <a:t>波形</a:t>
            </a:r>
            <a:endParaRPr lang="zh-CN" altLang="en-US" sz="2400" dirty="0">
              <a:latin typeface="Century Gothic" pitchFamily="34" charset="0"/>
              <a:ea typeface="宋体" panose="02010600030101010101" pitchFamily="2" charset="-122"/>
            </a:endParaRPr>
          </a:p>
        </p:txBody>
      </p:sp>
      <p:sp>
        <p:nvSpPr>
          <p:cNvPr id="48131" name="Rectangle 4"/>
          <p:cNvSpPr/>
          <p:nvPr/>
        </p:nvSpPr>
        <p:spPr>
          <a:xfrm>
            <a:off x="0" y="0"/>
            <a:ext cx="12192000" cy="457200"/>
          </a:xfrm>
          <a:prstGeom prst="rect">
            <a:avLst/>
          </a:prstGeom>
          <a:noFill/>
          <a:ln w="9525">
            <a:noFill/>
          </a:ln>
        </p:spPr>
        <p:txBody>
          <a:bodyPr wrap="none" anchor="ctr">
            <a:spAutoFit/>
          </a:bodyPr>
          <a:p>
            <a:pPr>
              <a:buSzTx/>
            </a:pPr>
            <a:endParaRPr lang="zh-CN" altLang="en-US" dirty="0">
              <a:latin typeface="Century Gothic" pitchFamily="34" charset="0"/>
              <a:ea typeface="宋体" panose="02010600030101010101" pitchFamily="2" charset="-122"/>
            </a:endParaRPr>
          </a:p>
        </p:txBody>
      </p:sp>
      <p:pic>
        <p:nvPicPr>
          <p:cNvPr id="48132" name="图片 1"/>
          <p:cNvPicPr>
            <a:picLocks noChangeAspect="1"/>
          </p:cNvPicPr>
          <p:nvPr/>
        </p:nvPicPr>
        <p:blipFill>
          <a:blip r:embed="rId1"/>
          <a:stretch>
            <a:fillRect/>
          </a:stretch>
        </p:blipFill>
        <p:spPr>
          <a:xfrm>
            <a:off x="4927600" y="2019300"/>
            <a:ext cx="4759325" cy="4013200"/>
          </a:xfrm>
          <a:prstGeom prst="rect">
            <a:avLst/>
          </a:prstGeom>
          <a:noFill/>
          <a:ln w="9525">
            <a:noFill/>
          </a:ln>
        </p:spPr>
      </p:pic>
      <p:sp>
        <p:nvSpPr>
          <p:cNvPr id="46086" name="文本框 1"/>
          <p:cNvSpPr txBox="1"/>
          <p:nvPr/>
        </p:nvSpPr>
        <p:spPr>
          <a:xfrm>
            <a:off x="742950" y="2676525"/>
            <a:ext cx="5016500" cy="3416300"/>
          </a:xfrm>
          <a:prstGeom prst="rect">
            <a:avLst/>
          </a:prstGeom>
          <a:noFill/>
          <a:ln w="9525">
            <a:noFill/>
          </a:ln>
        </p:spPr>
        <p:txBody>
          <a:bodyPr wrap="none" anchor="t">
            <a:spAutoFit/>
          </a:bodyPr>
          <a:p>
            <a:pPr eaLnBrk="0" hangingPunct="0">
              <a:buSzTx/>
            </a:pPr>
            <a:r>
              <a:rPr lang="zh-CN" altLang="en-US" dirty="0">
                <a:latin typeface="Century Gothic" pitchFamily="34" charset="0"/>
                <a:ea typeface="宋体" panose="02010600030101010101" pitchFamily="2" charset="-122"/>
              </a:rPr>
              <a:t>解析：</a:t>
            </a:r>
            <a:endParaRPr lang="en-US" altLang="zh-CN" dirty="0">
              <a:latin typeface="Century Gothic" pitchFamily="34" charset="0"/>
              <a:ea typeface="宋体" panose="02010600030101010101" pitchFamily="2" charset="-122"/>
            </a:endParaRPr>
          </a:p>
          <a:p>
            <a:pPr eaLnBrk="0" hangingPunct="0">
              <a:buSzTx/>
            </a:pPr>
            <a:r>
              <a:rPr lang="zh-CN" altLang="en-US" dirty="0">
                <a:solidFill>
                  <a:srgbClr val="FF0000"/>
                </a:solidFill>
                <a:latin typeface="Century Gothic" pitchFamily="34" charset="0"/>
                <a:ea typeface="宋体" panose="02010600030101010101" pitchFamily="2" charset="-122"/>
              </a:rPr>
              <a:t>先说明</a:t>
            </a:r>
            <a:r>
              <a:rPr lang="en-US" altLang="zh-CN" dirty="0">
                <a:solidFill>
                  <a:srgbClr val="FF0000"/>
                </a:solidFill>
                <a:latin typeface="Century Gothic" pitchFamily="34" charset="0"/>
                <a:ea typeface="宋体" panose="02010600030101010101" pitchFamily="2" charset="-122"/>
              </a:rPr>
              <a:t>74LS151</a:t>
            </a:r>
            <a:r>
              <a:rPr lang="zh-CN" altLang="en-US" dirty="0">
                <a:solidFill>
                  <a:srgbClr val="FF0000"/>
                </a:solidFill>
                <a:latin typeface="Century Gothic" pitchFamily="34" charset="0"/>
                <a:ea typeface="宋体" panose="02010600030101010101" pitchFamily="2" charset="-122"/>
              </a:rPr>
              <a:t>的逻辑功能：</a:t>
            </a:r>
            <a:endParaRPr lang="en-US" altLang="zh-CN" dirty="0">
              <a:solidFill>
                <a:srgbClr val="FF0000"/>
              </a:solidFill>
              <a:latin typeface="Century Gothic" pitchFamily="34" charset="0"/>
              <a:ea typeface="宋体" panose="02010600030101010101" pitchFamily="2" charset="-122"/>
            </a:endParaRPr>
          </a:p>
          <a:p>
            <a:pPr eaLnBrk="0" hangingPunct="0">
              <a:buSzTx/>
            </a:pPr>
            <a:r>
              <a:rPr lang="zh-CN" altLang="en-US" dirty="0">
                <a:latin typeface="Century Gothic" pitchFamily="34" charset="0"/>
                <a:ea typeface="宋体" panose="02010600030101010101" pitchFamily="2" charset="-122"/>
              </a:rPr>
              <a:t>使能端</a:t>
            </a:r>
            <a:r>
              <a:rPr lang="en-US" altLang="zh-CN" dirty="0">
                <a:latin typeface="Century Gothic" pitchFamily="34" charset="0"/>
                <a:ea typeface="宋体" panose="02010600030101010101" pitchFamily="2" charset="-122"/>
              </a:rPr>
              <a:t>G</a:t>
            </a:r>
            <a:r>
              <a:rPr lang="zh-CN" altLang="en-US" dirty="0">
                <a:latin typeface="Century Gothic" pitchFamily="34" charset="0"/>
                <a:ea typeface="宋体" panose="02010600030101010101" pitchFamily="2" charset="-122"/>
              </a:rPr>
              <a:t>低电平有效</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(1).</a:t>
            </a:r>
            <a:r>
              <a:rPr lang="zh-CN" altLang="en-US" dirty="0">
                <a:latin typeface="Century Gothic" pitchFamily="34" charset="0"/>
                <a:ea typeface="宋体" panose="02010600030101010101" pitchFamily="2" charset="-122"/>
              </a:rPr>
              <a:t>使能端</a:t>
            </a:r>
            <a:r>
              <a:rPr lang="en-US" altLang="zh-CN" dirty="0">
                <a:latin typeface="Century Gothic" pitchFamily="34" charset="0"/>
                <a:ea typeface="宋体" panose="02010600030101010101" pitchFamily="2" charset="-122"/>
              </a:rPr>
              <a:t>G=1</a:t>
            </a:r>
            <a:r>
              <a:rPr lang="zh-CN" altLang="en-US" dirty="0">
                <a:latin typeface="Century Gothic" pitchFamily="34" charset="0"/>
                <a:ea typeface="宋体" panose="02010600030101010101" pitchFamily="2" charset="-122"/>
              </a:rPr>
              <a:t>时，不管</a:t>
            </a:r>
            <a:r>
              <a:rPr lang="en-US" altLang="zh-CN" dirty="0">
                <a:latin typeface="Century Gothic" pitchFamily="34" charset="0"/>
                <a:ea typeface="宋体" panose="02010600030101010101" pitchFamily="2" charset="-122"/>
              </a:rPr>
              <a:t>CBA</a:t>
            </a:r>
            <a:r>
              <a:rPr lang="zh-CN" altLang="en-US" dirty="0">
                <a:latin typeface="Century Gothic" pitchFamily="34" charset="0"/>
                <a:ea typeface="宋体" panose="02010600030101010101" pitchFamily="2" charset="-122"/>
              </a:rPr>
              <a:t>状态如何</a:t>
            </a:r>
            <a:endParaRPr lang="en-US" altLang="zh-CN" dirty="0">
              <a:latin typeface="Century Gothic" pitchFamily="34" charset="0"/>
              <a:ea typeface="宋体" panose="02010600030101010101" pitchFamily="2" charset="-122"/>
            </a:endParaRPr>
          </a:p>
          <a:p>
            <a:pPr eaLnBrk="0" hangingPunct="0">
              <a:buSzTx/>
            </a:pPr>
            <a:r>
              <a:rPr lang="zh-CN" altLang="en-US" dirty="0">
                <a:latin typeface="Century Gothic" pitchFamily="34" charset="0"/>
                <a:ea typeface="宋体" panose="02010600030101010101" pitchFamily="2" charset="-122"/>
              </a:rPr>
              <a:t>均无输出</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 (2).</a:t>
            </a:r>
            <a:r>
              <a:rPr lang="zh-CN" altLang="en-US" dirty="0">
                <a:latin typeface="Century Gothic" pitchFamily="34" charset="0"/>
                <a:ea typeface="宋体" panose="02010600030101010101" pitchFamily="2" charset="-122"/>
              </a:rPr>
              <a:t>使能端</a:t>
            </a:r>
            <a:r>
              <a:rPr lang="en-US" altLang="zh-CN" dirty="0">
                <a:latin typeface="Century Gothic" pitchFamily="34" charset="0"/>
                <a:ea typeface="宋体" panose="02010600030101010101" pitchFamily="2" charset="-122"/>
              </a:rPr>
              <a:t>G=0</a:t>
            </a:r>
            <a:r>
              <a:rPr lang="zh-CN" altLang="en-US" dirty="0">
                <a:latin typeface="Century Gothic" pitchFamily="34" charset="0"/>
                <a:ea typeface="宋体" panose="02010600030101010101" pitchFamily="2" charset="-122"/>
              </a:rPr>
              <a:t>时，多路开关正常工作</a:t>
            </a:r>
            <a:endParaRPr lang="en-US" altLang="zh-CN" dirty="0">
              <a:latin typeface="Century Gothic" pitchFamily="34" charset="0"/>
              <a:ea typeface="宋体" panose="02010600030101010101" pitchFamily="2" charset="-122"/>
            </a:endParaRPr>
          </a:p>
          <a:p>
            <a:pPr eaLnBrk="0" hangingPunct="0">
              <a:buSzTx/>
            </a:pPr>
            <a:r>
              <a:rPr lang="zh-CN" altLang="en-US" dirty="0">
                <a:latin typeface="Century Gothic" pitchFamily="34" charset="0"/>
                <a:ea typeface="宋体" panose="02010600030101010101" pitchFamily="2" charset="-122"/>
              </a:rPr>
              <a:t>根据地址码</a:t>
            </a:r>
            <a:r>
              <a:rPr lang="en-US" altLang="zh-CN" dirty="0">
                <a:latin typeface="Century Gothic" pitchFamily="34" charset="0"/>
                <a:ea typeface="宋体" panose="02010600030101010101" pitchFamily="2" charset="-122"/>
              </a:rPr>
              <a:t>C,B,A</a:t>
            </a:r>
            <a:r>
              <a:rPr lang="zh-CN" altLang="en-US" dirty="0">
                <a:latin typeface="Century Gothic" pitchFamily="34" charset="0"/>
                <a:ea typeface="宋体" panose="02010600030101010101" pitchFamily="2" charset="-122"/>
              </a:rPr>
              <a:t>的状态选择</a:t>
            </a:r>
            <a:r>
              <a:rPr lang="en-US" altLang="zh-CN" dirty="0">
                <a:latin typeface="Century Gothic" pitchFamily="34" charset="0"/>
                <a:ea typeface="宋体" panose="02010600030101010101" pitchFamily="2" charset="-122"/>
              </a:rPr>
              <a:t>D0-D7</a:t>
            </a:r>
            <a:r>
              <a:rPr lang="zh-CN" altLang="en-US" dirty="0">
                <a:latin typeface="Century Gothic" pitchFamily="34" charset="0"/>
                <a:ea typeface="宋体" panose="02010600030101010101" pitchFamily="2" charset="-122"/>
              </a:rPr>
              <a:t>中某</a:t>
            </a:r>
            <a:endParaRPr lang="en-US" altLang="zh-CN" dirty="0">
              <a:latin typeface="Century Gothic" pitchFamily="34" charset="0"/>
              <a:ea typeface="宋体" panose="02010600030101010101" pitchFamily="2" charset="-122"/>
            </a:endParaRPr>
          </a:p>
          <a:p>
            <a:pPr eaLnBrk="0" hangingPunct="0">
              <a:buSzTx/>
            </a:pPr>
            <a:r>
              <a:rPr lang="zh-CN" altLang="en-US" dirty="0">
                <a:latin typeface="Century Gothic" pitchFamily="34" charset="0"/>
                <a:ea typeface="宋体" panose="02010600030101010101" pitchFamily="2" charset="-122"/>
              </a:rPr>
              <a:t>一个通道数据送至输出端</a:t>
            </a:r>
            <a:r>
              <a:rPr lang="en-US" altLang="zh-CN" dirty="0">
                <a:latin typeface="Century Gothic" pitchFamily="34" charset="0"/>
                <a:ea typeface="宋体" panose="02010600030101010101" pitchFamily="2" charset="-122"/>
              </a:rPr>
              <a:t>Y.</a:t>
            </a:r>
            <a:endParaRPr lang="en-US" altLang="zh-CN" dirty="0">
              <a:latin typeface="Century Gothic" pitchFamily="34" charset="0"/>
              <a:ea typeface="宋体" panose="02010600030101010101" pitchFamily="2" charset="-122"/>
            </a:endParaRPr>
          </a:p>
          <a:p>
            <a:pPr eaLnBrk="0" hangingPunct="0">
              <a:buSzTx/>
            </a:pPr>
            <a:r>
              <a:rPr lang="zh-CN" altLang="en-US" dirty="0">
                <a:solidFill>
                  <a:srgbClr val="FF0000"/>
                </a:solidFill>
                <a:latin typeface="Century Gothic" pitchFamily="34" charset="0"/>
                <a:ea typeface="宋体" panose="02010600030101010101" pitchFamily="2" charset="-122"/>
              </a:rPr>
              <a:t>根据图示可知：</a:t>
            </a:r>
            <a:r>
              <a:rPr lang="en-US" altLang="zh-CN" dirty="0">
                <a:solidFill>
                  <a:srgbClr val="FF0000"/>
                </a:solidFill>
                <a:latin typeface="Century Gothic" pitchFamily="34" charset="0"/>
                <a:ea typeface="宋体" panose="02010600030101010101" pitchFamily="2" charset="-122"/>
              </a:rPr>
              <a:t>D0-D7</a:t>
            </a:r>
            <a:r>
              <a:rPr lang="zh-CN" altLang="en-US" dirty="0">
                <a:solidFill>
                  <a:srgbClr val="FF0000"/>
                </a:solidFill>
                <a:latin typeface="Century Gothic" pitchFamily="34" charset="0"/>
                <a:ea typeface="宋体" panose="02010600030101010101" pitchFamily="2" charset="-122"/>
              </a:rPr>
              <a:t>各个部分的输入有了固定</a:t>
            </a:r>
            <a:endParaRPr lang="en-US" altLang="zh-CN" dirty="0">
              <a:solidFill>
                <a:srgbClr val="FF0000"/>
              </a:solidFill>
              <a:latin typeface="Century Gothic" pitchFamily="34" charset="0"/>
              <a:ea typeface="宋体" panose="02010600030101010101" pitchFamily="2" charset="-122"/>
            </a:endParaRPr>
          </a:p>
          <a:p>
            <a:pPr eaLnBrk="0" hangingPunct="0">
              <a:buSzTx/>
            </a:pPr>
            <a:r>
              <a:rPr lang="zh-CN" altLang="en-US" dirty="0">
                <a:solidFill>
                  <a:srgbClr val="FF0000"/>
                </a:solidFill>
                <a:latin typeface="Century Gothic" pitchFamily="34" charset="0"/>
                <a:ea typeface="宋体" panose="02010600030101010101" pitchFamily="2" charset="-122"/>
              </a:rPr>
              <a:t>的关系：</a:t>
            </a:r>
            <a:endParaRPr lang="en-US" altLang="zh-CN" dirty="0">
              <a:solidFill>
                <a:srgbClr val="FF0000"/>
              </a:solidFill>
              <a:latin typeface="Century Gothic" pitchFamily="34" charset="0"/>
              <a:ea typeface="宋体" panose="02010600030101010101" pitchFamily="2" charset="-122"/>
            </a:endParaRPr>
          </a:p>
          <a:p>
            <a:pPr eaLnBrk="0" hangingPunct="0">
              <a:buSzTx/>
            </a:pPr>
            <a:r>
              <a:rPr lang="zh-CN" altLang="en-US" dirty="0">
                <a:latin typeface="Century Gothic" pitchFamily="34" charset="0"/>
                <a:ea typeface="宋体" panose="02010600030101010101" pitchFamily="2" charset="-122"/>
              </a:rPr>
              <a:t>其中</a:t>
            </a:r>
            <a:r>
              <a:rPr lang="en-US" altLang="zh-CN" dirty="0">
                <a:latin typeface="Century Gothic" pitchFamily="34" charset="0"/>
                <a:ea typeface="宋体" panose="02010600030101010101" pitchFamily="2" charset="-122"/>
              </a:rPr>
              <a:t>D1,D7</a:t>
            </a:r>
            <a:r>
              <a:rPr lang="zh-CN" altLang="en-US" dirty="0">
                <a:latin typeface="Century Gothic" pitchFamily="34" charset="0"/>
                <a:ea typeface="宋体" panose="02010600030101010101" pitchFamily="2" charset="-122"/>
              </a:rPr>
              <a:t>固定为</a:t>
            </a:r>
            <a:r>
              <a:rPr lang="en-US" altLang="zh-CN" dirty="0">
                <a:latin typeface="Century Gothic" pitchFamily="34" charset="0"/>
                <a:ea typeface="宋体" panose="02010600030101010101" pitchFamily="2" charset="-122"/>
              </a:rPr>
              <a:t>1</a:t>
            </a:r>
            <a:r>
              <a:rPr lang="zh-CN" altLang="en-US" dirty="0">
                <a:latin typeface="Century Gothic" pitchFamily="34" charset="0"/>
                <a:ea typeface="宋体" panose="02010600030101010101" pitchFamily="2" charset="-122"/>
              </a:rPr>
              <a:t>，</a:t>
            </a:r>
            <a:r>
              <a:rPr lang="en-US" altLang="zh-CN" dirty="0">
                <a:latin typeface="Century Gothic" pitchFamily="34" charset="0"/>
                <a:ea typeface="宋体" panose="02010600030101010101" pitchFamily="2" charset="-122"/>
              </a:rPr>
              <a:t>D3,D5</a:t>
            </a:r>
            <a:r>
              <a:rPr lang="zh-CN" altLang="en-US" dirty="0">
                <a:latin typeface="Century Gothic" pitchFamily="34" charset="0"/>
                <a:ea typeface="宋体" panose="02010600030101010101" pitchFamily="2" charset="-122"/>
              </a:rPr>
              <a:t>固定为</a:t>
            </a:r>
            <a:r>
              <a:rPr lang="en-US" altLang="zh-CN" dirty="0">
                <a:latin typeface="Century Gothic" pitchFamily="34" charset="0"/>
                <a:ea typeface="宋体" panose="02010600030101010101" pitchFamily="2" charset="-122"/>
              </a:rPr>
              <a:t>0</a:t>
            </a:r>
            <a:r>
              <a:rPr lang="zh-CN" altLang="en-US" dirty="0">
                <a:latin typeface="Century Gothic" pitchFamily="34" charset="0"/>
                <a:ea typeface="宋体" panose="02010600030101010101" pitchFamily="2" charset="-122"/>
              </a:rPr>
              <a:t>，</a:t>
            </a:r>
            <a:r>
              <a:rPr lang="en-US" altLang="zh-CN" dirty="0">
                <a:latin typeface="Century Gothic" pitchFamily="34" charset="0"/>
                <a:ea typeface="宋体" panose="02010600030101010101" pitchFamily="2" charset="-122"/>
              </a:rPr>
              <a:t>D4=/D0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D6=/D2 (/</a:t>
            </a:r>
            <a:r>
              <a:rPr lang="zh-CN" altLang="en-US" dirty="0">
                <a:latin typeface="Century Gothic" pitchFamily="34" charset="0"/>
                <a:ea typeface="宋体" panose="02010600030101010101" pitchFamily="2" charset="-122"/>
              </a:rPr>
              <a:t>代表非的符号</a:t>
            </a:r>
            <a:r>
              <a:rPr lang="en-US" altLang="zh-CN" dirty="0">
                <a:latin typeface="Century Gothic" pitchFamily="34" charset="0"/>
                <a:ea typeface="宋体" panose="02010600030101010101" pitchFamily="2" charset="-122"/>
              </a:rPr>
              <a:t>).</a:t>
            </a:r>
            <a:endParaRPr lang="zh-CN" altLang="en-US"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6"/>
                                        </p:tgtEl>
                                        <p:attrNameLst>
                                          <p:attrName>style.visibility</p:attrName>
                                        </p:attrNameLst>
                                      </p:cBhvr>
                                      <p:to>
                                        <p:strVal val="visible"/>
                                      </p:to>
                                    </p:set>
                                    <p:anim calcmode="lin" valueType="num">
                                      <p:cBhvr additive="base">
                                        <p:cTn id="7" dur="500" fill="hold"/>
                                        <p:tgtEl>
                                          <p:spTgt spid="46086"/>
                                        </p:tgtEl>
                                        <p:attrNameLst>
                                          <p:attrName>ppt_x</p:attrName>
                                        </p:attrNameLst>
                                      </p:cBhvr>
                                      <p:tavLst>
                                        <p:tav tm="0">
                                          <p:val>
                                            <p:strVal val="#ppt_x"/>
                                          </p:val>
                                        </p:tav>
                                        <p:tav tm="100000">
                                          <p:val>
                                            <p:strVal val="#ppt_x"/>
                                          </p:val>
                                        </p:tav>
                                      </p:tavLst>
                                    </p:anim>
                                    <p:anim calcmode="lin" valueType="num">
                                      <p:cBhvr additive="base">
                                        <p:cTn id="8" dur="500" fill="hold"/>
                                        <p:tgtEl>
                                          <p:spTgt spid="460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4"/>
          <p:cNvSpPr/>
          <p:nvPr/>
        </p:nvSpPr>
        <p:spPr>
          <a:xfrm>
            <a:off x="0" y="0"/>
            <a:ext cx="12192000" cy="457200"/>
          </a:xfrm>
          <a:prstGeom prst="rect">
            <a:avLst/>
          </a:prstGeom>
          <a:noFill/>
          <a:ln w="9525">
            <a:noFill/>
          </a:ln>
        </p:spPr>
        <p:txBody>
          <a:bodyPr wrap="none" anchor="ctr">
            <a:spAutoFit/>
          </a:bodyPr>
          <a:p>
            <a:pPr>
              <a:buSzTx/>
            </a:pPr>
            <a:endParaRPr lang="zh-CN" altLang="en-US" dirty="0">
              <a:latin typeface="Century Gothic" pitchFamily="34" charset="0"/>
              <a:ea typeface="宋体" panose="02010600030101010101" pitchFamily="2" charset="-122"/>
            </a:endParaRPr>
          </a:p>
        </p:txBody>
      </p:sp>
      <p:sp>
        <p:nvSpPr>
          <p:cNvPr id="6" name="矩形 5"/>
          <p:cNvSpPr/>
          <p:nvPr/>
        </p:nvSpPr>
        <p:spPr>
          <a:xfrm>
            <a:off x="219075" y="457200"/>
            <a:ext cx="877888" cy="369888"/>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mj-ea"/>
                <a:ea typeface="+mn-ea"/>
                <a:cs typeface="+mn-cs"/>
              </a:rPr>
              <a:t>解析：</a:t>
            </a:r>
            <a:endParaRPr kumimoji="0" lang="en-US" altLang="zh-CN" sz="1800" b="0" i="0" u="none" strike="noStrike" kern="1200" cap="none" spc="0" normalizeH="0" baseline="0" noProof="0" dirty="0">
              <a:ln>
                <a:noFill/>
              </a:ln>
              <a:solidFill>
                <a:schemeClr val="tx1"/>
              </a:solidFill>
              <a:effectLst/>
              <a:uLnTx/>
              <a:uFillTx/>
              <a:latin typeface="+mj-ea"/>
              <a:ea typeface="+mn-ea"/>
              <a:cs typeface="+mn-cs"/>
            </a:endParaRPr>
          </a:p>
        </p:txBody>
      </p:sp>
      <p:pic>
        <p:nvPicPr>
          <p:cNvPr id="47108" name="Picture 2"/>
          <p:cNvPicPr>
            <a:picLocks noChangeAspect="1"/>
          </p:cNvPicPr>
          <p:nvPr/>
        </p:nvPicPr>
        <p:blipFill>
          <a:blip r:embed="rId1"/>
          <a:stretch>
            <a:fillRect/>
          </a:stretch>
        </p:blipFill>
        <p:spPr>
          <a:xfrm>
            <a:off x="6227763" y="4300538"/>
            <a:ext cx="4076700" cy="2363787"/>
          </a:xfrm>
          <a:prstGeom prst="rect">
            <a:avLst/>
          </a:prstGeom>
          <a:noFill/>
          <a:ln w="9525">
            <a:noFill/>
          </a:ln>
        </p:spPr>
      </p:pic>
      <p:sp>
        <p:nvSpPr>
          <p:cNvPr id="49156" name="文本框 1"/>
          <p:cNvSpPr txBox="1"/>
          <p:nvPr/>
        </p:nvSpPr>
        <p:spPr>
          <a:xfrm>
            <a:off x="1096963" y="457200"/>
            <a:ext cx="6942137" cy="369888"/>
          </a:xfrm>
          <a:prstGeom prst="rect">
            <a:avLst/>
          </a:prstGeom>
          <a:noFill/>
          <a:ln w="9525">
            <a:noFill/>
          </a:ln>
        </p:spPr>
        <p:txBody>
          <a:bodyPr wrap="none" anchor="t">
            <a:spAutoFit/>
          </a:bodyPr>
          <a:p>
            <a:pPr eaLnBrk="0" hangingPunct="0">
              <a:buSzTx/>
            </a:pPr>
            <a:r>
              <a:rPr lang="zh-CN" altLang="en-US" dirty="0">
                <a:latin typeface="Century Gothic" pitchFamily="34" charset="0"/>
                <a:ea typeface="宋体" panose="02010600030101010101" pitchFamily="2" charset="-122"/>
              </a:rPr>
              <a:t>下面可以列出</a:t>
            </a:r>
            <a:r>
              <a:rPr lang="en-US" altLang="zh-CN" dirty="0">
                <a:latin typeface="Century Gothic" pitchFamily="34" charset="0"/>
                <a:ea typeface="宋体" panose="02010600030101010101" pitchFamily="2" charset="-122"/>
              </a:rPr>
              <a:t>C,B,A</a:t>
            </a:r>
            <a:r>
              <a:rPr lang="zh-CN" altLang="en-US" dirty="0">
                <a:latin typeface="Century Gothic" pitchFamily="34" charset="0"/>
                <a:ea typeface="宋体" panose="02010600030101010101" pitchFamily="2" charset="-122"/>
              </a:rPr>
              <a:t>去不同的值时，对应</a:t>
            </a:r>
            <a:r>
              <a:rPr lang="en-US" altLang="zh-CN" dirty="0">
                <a:latin typeface="Century Gothic" pitchFamily="34" charset="0"/>
                <a:ea typeface="宋体" panose="02010600030101010101" pitchFamily="2" charset="-122"/>
              </a:rPr>
              <a:t>Y</a:t>
            </a:r>
            <a:r>
              <a:rPr lang="zh-CN" altLang="en-US" dirty="0">
                <a:latin typeface="Century Gothic" pitchFamily="34" charset="0"/>
                <a:ea typeface="宋体" panose="02010600030101010101" pitchFamily="2" charset="-122"/>
              </a:rPr>
              <a:t>的输出。列成一张表格：</a:t>
            </a:r>
            <a:endParaRPr lang="zh-CN" altLang="en-US" dirty="0">
              <a:latin typeface="Century Gothic" pitchFamily="34" charset="0"/>
              <a:ea typeface="宋体" panose="02010600030101010101" pitchFamily="2" charset="-122"/>
            </a:endParaRPr>
          </a:p>
        </p:txBody>
      </p:sp>
      <p:pic>
        <p:nvPicPr>
          <p:cNvPr id="47110" name="图片 3"/>
          <p:cNvPicPr>
            <a:picLocks noChangeAspect="1"/>
          </p:cNvPicPr>
          <p:nvPr/>
        </p:nvPicPr>
        <p:blipFill>
          <a:blip r:embed="rId2"/>
          <a:stretch>
            <a:fillRect/>
          </a:stretch>
        </p:blipFill>
        <p:spPr>
          <a:xfrm>
            <a:off x="1276350" y="1284288"/>
            <a:ext cx="3486150" cy="4648200"/>
          </a:xfrm>
          <a:prstGeom prst="rect">
            <a:avLst/>
          </a:prstGeom>
          <a:noFill/>
          <a:ln w="9525">
            <a:noFill/>
          </a:ln>
        </p:spPr>
      </p:pic>
      <p:sp>
        <p:nvSpPr>
          <p:cNvPr id="47111" name="文本框 4"/>
          <p:cNvSpPr txBox="1"/>
          <p:nvPr/>
        </p:nvSpPr>
        <p:spPr>
          <a:xfrm>
            <a:off x="5029200" y="1160463"/>
            <a:ext cx="6473825" cy="3140075"/>
          </a:xfrm>
          <a:prstGeom prst="rect">
            <a:avLst/>
          </a:prstGeom>
          <a:noFill/>
          <a:ln w="9525">
            <a:noFill/>
          </a:ln>
        </p:spPr>
        <p:txBody>
          <a:bodyPr wrap="none" anchor="t">
            <a:spAutoFit/>
          </a:bodyPr>
          <a:p>
            <a:pPr eaLnBrk="0" hangingPunct="0">
              <a:buSzTx/>
            </a:pPr>
            <a:r>
              <a:rPr lang="zh-CN" altLang="en-US" dirty="0">
                <a:solidFill>
                  <a:srgbClr val="FF0000"/>
                </a:solidFill>
                <a:latin typeface="Century Gothic" pitchFamily="34" charset="0"/>
                <a:ea typeface="宋体" panose="02010600030101010101" pitchFamily="2" charset="-122"/>
              </a:rPr>
              <a:t>根据左图再结合</a:t>
            </a:r>
            <a:r>
              <a:rPr lang="en-US" altLang="zh-CN" dirty="0">
                <a:solidFill>
                  <a:srgbClr val="FF0000"/>
                </a:solidFill>
                <a:latin typeface="Century Gothic" pitchFamily="34" charset="0"/>
                <a:ea typeface="宋体" panose="02010600030101010101" pitchFamily="2" charset="-122"/>
              </a:rPr>
              <a:t>A,B,C,E,D0,D2</a:t>
            </a:r>
            <a:r>
              <a:rPr lang="zh-CN" altLang="en-US" dirty="0">
                <a:solidFill>
                  <a:srgbClr val="FF0000"/>
                </a:solidFill>
                <a:latin typeface="Century Gothic" pitchFamily="34" charset="0"/>
                <a:ea typeface="宋体" panose="02010600030101010101" pitchFamily="2" charset="-122"/>
              </a:rPr>
              <a:t>的波形图就可以画出</a:t>
            </a:r>
            <a:r>
              <a:rPr lang="en-US" altLang="zh-CN" dirty="0">
                <a:solidFill>
                  <a:srgbClr val="FF0000"/>
                </a:solidFill>
                <a:latin typeface="Century Gothic" pitchFamily="34" charset="0"/>
                <a:ea typeface="宋体" panose="02010600030101010101" pitchFamily="2" charset="-122"/>
              </a:rPr>
              <a:t>Y</a:t>
            </a:r>
            <a:r>
              <a:rPr lang="zh-CN" altLang="en-US" dirty="0">
                <a:solidFill>
                  <a:srgbClr val="FF0000"/>
                </a:solidFill>
                <a:latin typeface="Century Gothic" pitchFamily="34" charset="0"/>
                <a:ea typeface="宋体" panose="02010600030101010101" pitchFamily="2" charset="-122"/>
              </a:rPr>
              <a:t>的波形图</a:t>
            </a:r>
            <a:endParaRPr lang="en-US" altLang="zh-CN" dirty="0">
              <a:solidFill>
                <a:srgbClr val="FF0000"/>
              </a:solidFill>
              <a:latin typeface="Century Gothic" pitchFamily="34" charset="0"/>
              <a:ea typeface="宋体" panose="02010600030101010101" pitchFamily="2" charset="-122"/>
            </a:endParaRPr>
          </a:p>
          <a:p>
            <a:pPr eaLnBrk="0" hangingPunct="0">
              <a:buSzTx/>
            </a:pPr>
            <a:r>
              <a:rPr lang="zh-CN" altLang="en-US" dirty="0">
                <a:solidFill>
                  <a:srgbClr val="FF0000"/>
                </a:solidFill>
                <a:latin typeface="Century Gothic" pitchFamily="34" charset="0"/>
                <a:ea typeface="宋体" panose="02010600030101010101" pitchFamily="2" charset="-122"/>
              </a:rPr>
              <a:t>共有一下几个阶段：</a:t>
            </a:r>
            <a:endParaRPr lang="en-US" altLang="zh-CN" dirty="0">
              <a:solidFill>
                <a:srgbClr val="FF0000"/>
              </a:solidFill>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1.E=1</a:t>
            </a:r>
            <a:r>
              <a:rPr lang="zh-CN" altLang="en-US" dirty="0">
                <a:latin typeface="Century Gothic" pitchFamily="34" charset="0"/>
                <a:ea typeface="宋体" panose="02010600030101010101" pitchFamily="2" charset="-122"/>
              </a:rPr>
              <a:t>，使能端高电平，任何输出均无效</a:t>
            </a:r>
            <a:r>
              <a:rPr lang="en-US" altLang="zh-CN" dirty="0">
                <a:latin typeface="Century Gothic" pitchFamily="34" charset="0"/>
                <a:ea typeface="宋体" panose="02010600030101010101" pitchFamily="2" charset="-122"/>
              </a:rPr>
              <a:t>,Y=0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2.E=1,CBA=001,</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3.E=1,CBA=010,</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Y=D2</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4.E=1,CBA=011,</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Y=D3=0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5.E=1,CBA=100,</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6.E=1,CBA=101,</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Y=D5=0</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7.E=1,CBA=110,</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Y=D6=/D2</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8.E=1,CBA=111,</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Y=D7=1</a:t>
            </a:r>
            <a:endParaRPr lang="en-US" altLang="zh-CN" dirty="0">
              <a:latin typeface="Century Gothic" pitchFamily="34" charset="0"/>
              <a:ea typeface="宋体" panose="02010600030101010101" pitchFamily="2" charset="-122"/>
            </a:endParaRPr>
          </a:p>
          <a:p>
            <a:pPr eaLnBrk="0" hangingPunct="0">
              <a:buSzTx/>
            </a:pPr>
            <a:r>
              <a:rPr lang="en-US" altLang="zh-CN" dirty="0">
                <a:latin typeface="Century Gothic" pitchFamily="34" charset="0"/>
                <a:ea typeface="宋体" panose="02010600030101010101" pitchFamily="2" charset="-122"/>
              </a:rPr>
              <a:t>9.E=1,CBA=000,</a:t>
            </a:r>
            <a:r>
              <a:rPr lang="zh-CN" altLang="en-US" dirty="0">
                <a:latin typeface="Century Gothic" pitchFamily="34" charset="0"/>
                <a:ea typeface="宋体" panose="02010600030101010101" pitchFamily="2" charset="-122"/>
              </a:rPr>
              <a:t>使能端低电平，有效，输出</a:t>
            </a:r>
            <a:r>
              <a:rPr lang="en-US" altLang="zh-CN" dirty="0">
                <a:latin typeface="Century Gothic" pitchFamily="34" charset="0"/>
                <a:ea typeface="宋体" panose="02010600030101010101" pitchFamily="2" charset="-122"/>
              </a:rPr>
              <a:t>Y=D0</a:t>
            </a:r>
            <a:endParaRPr lang="zh-CN" altLang="en-US"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ppt_x"/>
                                          </p:val>
                                        </p:tav>
                                        <p:tav tm="100000">
                                          <p:val>
                                            <p:strVal val="#ppt_x"/>
                                          </p:val>
                                        </p:tav>
                                      </p:tavLst>
                                    </p:anim>
                                    <p:anim calcmode="lin" valueType="num">
                                      <p:cBhvr additive="base">
                                        <p:cTn id="8"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11"/>
                                        </p:tgtEl>
                                        <p:attrNameLst>
                                          <p:attrName>style.visibility</p:attrName>
                                        </p:attrNameLst>
                                      </p:cBhvr>
                                      <p:to>
                                        <p:strVal val="visible"/>
                                      </p:to>
                                    </p:set>
                                    <p:anim calcmode="lin" valueType="num">
                                      <p:cBhvr additive="base">
                                        <p:cTn id="13" dur="500" fill="hold"/>
                                        <p:tgtEl>
                                          <p:spTgt spid="47111"/>
                                        </p:tgtEl>
                                        <p:attrNameLst>
                                          <p:attrName>ppt_x</p:attrName>
                                        </p:attrNameLst>
                                      </p:cBhvr>
                                      <p:tavLst>
                                        <p:tav tm="0">
                                          <p:val>
                                            <p:strVal val="#ppt_x"/>
                                          </p:val>
                                        </p:tav>
                                        <p:tav tm="100000">
                                          <p:val>
                                            <p:strVal val="#ppt_x"/>
                                          </p:val>
                                        </p:tav>
                                      </p:tavLst>
                                    </p:anim>
                                    <p:anim calcmode="lin" valueType="num">
                                      <p:cBhvr additive="base">
                                        <p:cTn id="14" dur="500" fill="hold"/>
                                        <p:tgtEl>
                                          <p:spTgt spid="471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108"/>
                                        </p:tgtEl>
                                        <p:attrNameLst>
                                          <p:attrName>style.visibility</p:attrName>
                                        </p:attrNameLst>
                                      </p:cBhvr>
                                      <p:to>
                                        <p:strVal val="visible"/>
                                      </p:to>
                                    </p:set>
                                    <p:anim calcmode="lin" valueType="num">
                                      <p:cBhvr additive="base">
                                        <p:cTn id="19" dur="500" fill="hold"/>
                                        <p:tgtEl>
                                          <p:spTgt spid="47108"/>
                                        </p:tgtEl>
                                        <p:attrNameLst>
                                          <p:attrName>ppt_x</p:attrName>
                                        </p:attrNameLst>
                                      </p:cBhvr>
                                      <p:tavLst>
                                        <p:tav tm="0">
                                          <p:val>
                                            <p:strVal val="#ppt_x"/>
                                          </p:val>
                                        </p:tav>
                                        <p:tav tm="100000">
                                          <p:val>
                                            <p:strVal val="#ppt_x"/>
                                          </p:val>
                                        </p:tav>
                                      </p:tavLst>
                                    </p:anim>
                                    <p:anim calcmode="lin" valueType="num">
                                      <p:cBhvr additive="base">
                                        <p:cTn id="20"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18435" name="文本框 4"/>
          <p:cNvSpPr txBox="1"/>
          <p:nvPr/>
        </p:nvSpPr>
        <p:spPr>
          <a:xfrm>
            <a:off x="831850" y="1557338"/>
            <a:ext cx="10229850" cy="8302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2.</a:t>
            </a:r>
            <a:r>
              <a:rPr lang="zh-CN" altLang="en-US" sz="2400" dirty="0">
                <a:solidFill>
                  <a:schemeClr val="tx1"/>
                </a:solidFill>
                <a:ea typeface="宋体" panose="02010600030101010101" pitchFamily="2" charset="-122"/>
              </a:rPr>
              <a:t>逻辑函数                            ，当变量</a:t>
            </a:r>
            <a:r>
              <a:rPr lang="en-US" altLang="zh-CN" sz="2400" dirty="0">
                <a:solidFill>
                  <a:schemeClr val="tx1"/>
                </a:solidFill>
                <a:ea typeface="宋体" panose="02010600030101010101" pitchFamily="2" charset="-122"/>
              </a:rPr>
              <a:t>BCD</a:t>
            </a:r>
            <a:r>
              <a:rPr lang="zh-CN" altLang="en-US" sz="2400" dirty="0">
                <a:solidFill>
                  <a:schemeClr val="tx1"/>
                </a:solidFill>
                <a:ea typeface="宋体" panose="02010600030101010101" pitchFamily="2" charset="-122"/>
              </a:rPr>
              <a:t>取值为</a:t>
            </a:r>
            <a:r>
              <a:rPr lang="zh-CN" altLang="en-US" sz="2400" u="sng" dirty="0">
                <a:solidFill>
                  <a:schemeClr val="tx1"/>
                </a:solidFill>
                <a:ea typeface="宋体" panose="02010600030101010101" pitchFamily="2" charset="-122"/>
              </a:rPr>
              <a:t>      </a:t>
            </a:r>
            <a:r>
              <a:rPr lang="zh-CN" altLang="en-US" sz="2400" dirty="0">
                <a:solidFill>
                  <a:schemeClr val="tx1"/>
                </a:solidFill>
                <a:ea typeface="宋体" panose="02010600030101010101" pitchFamily="2" charset="-122"/>
              </a:rPr>
              <a:t>时，</a:t>
            </a:r>
            <a:r>
              <a:rPr lang="en-US" altLang="zh-CN" sz="2400" dirty="0">
                <a:solidFill>
                  <a:schemeClr val="tx1"/>
                </a:solidFill>
                <a:ea typeface="宋体" panose="02010600030101010101" pitchFamily="2" charset="-122"/>
              </a:rPr>
              <a:t>A</a:t>
            </a:r>
            <a:r>
              <a:rPr lang="zh-CN" altLang="en-US" sz="2400" dirty="0">
                <a:solidFill>
                  <a:schemeClr val="tx1"/>
                </a:solidFill>
                <a:ea typeface="宋体" panose="02010600030101010101" pitchFamily="2" charset="-122"/>
              </a:rPr>
              <a:t>变化时会产生</a:t>
            </a:r>
            <a:endParaRPr lang="en-US" altLang="zh-CN" sz="2400" dirty="0">
              <a:solidFill>
                <a:schemeClr val="tx1"/>
              </a:solidFill>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竞争冒险。</a:t>
            </a:r>
            <a:endParaRPr lang="zh-CN" altLang="en-US" sz="2400" dirty="0">
              <a:solidFill>
                <a:schemeClr val="tx1"/>
              </a:solidFill>
              <a:ea typeface="宋体" panose="02010600030101010101" pitchFamily="2" charset="-122"/>
            </a:endParaRPr>
          </a:p>
        </p:txBody>
      </p:sp>
      <p:sp>
        <p:nvSpPr>
          <p:cNvPr id="18436" name="文本框 5"/>
          <p:cNvSpPr txBox="1"/>
          <p:nvPr/>
        </p:nvSpPr>
        <p:spPr>
          <a:xfrm>
            <a:off x="831850" y="4835525"/>
            <a:ext cx="1617663"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101</a:t>
            </a:r>
            <a:endParaRPr lang="zh-CN" altLang="en-US" sz="2400" dirty="0">
              <a:solidFill>
                <a:schemeClr val="tx1"/>
              </a:solidFill>
              <a:ea typeface="宋体" panose="02010600030101010101" pitchFamily="2" charset="-122"/>
            </a:endParaRPr>
          </a:p>
        </p:txBody>
      </p:sp>
      <p:sp>
        <p:nvSpPr>
          <p:cNvPr id="18437" name="文本框 6"/>
          <p:cNvSpPr txBox="1"/>
          <p:nvPr/>
        </p:nvSpPr>
        <p:spPr>
          <a:xfrm>
            <a:off x="831850" y="2644775"/>
            <a:ext cx="10648950" cy="1570038"/>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解析：在组合电路中，当逻辑门有两个互补输入信号同时向相反状态变化时，</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输出端可能产生过渡干扰脉冲的现象称为竞争冒险，即当</a:t>
            </a:r>
            <a:r>
              <a:rPr lang="en-US" altLang="zh-CN" sz="2400" dirty="0">
                <a:solidFill>
                  <a:schemeClr val="tx1"/>
                </a:solidFill>
                <a:latin typeface="宋体" panose="02010600030101010101" pitchFamily="2" charset="-122"/>
                <a:ea typeface="宋体" panose="02010600030101010101" pitchFamily="2" charset="-122"/>
              </a:rPr>
              <a:t>F=A+  </a:t>
            </a:r>
            <a:r>
              <a:rPr lang="zh-CN" altLang="en-US" sz="2400" dirty="0">
                <a:solidFill>
                  <a:schemeClr val="tx1"/>
                </a:solidFill>
                <a:latin typeface="宋体" panose="02010600030101010101" pitchFamily="2" charset="-122"/>
                <a:ea typeface="宋体" panose="02010600030101010101" pitchFamily="2" charset="-122"/>
              </a:rPr>
              <a:t>时，</a:t>
            </a:r>
            <a:r>
              <a:rPr lang="en-US" altLang="zh-CN" sz="2400" dirty="0">
                <a:solidFill>
                  <a:schemeClr val="tx1"/>
                </a:solidFill>
                <a:latin typeface="宋体" panose="02010600030101010101" pitchFamily="2" charset="-122"/>
                <a:ea typeface="宋体" panose="02010600030101010101" pitchFamily="2" charset="-122"/>
              </a:rPr>
              <a:t>A</a:t>
            </a:r>
            <a:r>
              <a:rPr lang="zh-CN" altLang="en-US" sz="2400" dirty="0">
                <a:solidFill>
                  <a:schemeClr val="tx1"/>
                </a:solidFill>
                <a:latin typeface="宋体" panose="02010600030101010101" pitchFamily="2" charset="-122"/>
                <a:ea typeface="宋体" panose="02010600030101010101" pitchFamily="2" charset="-122"/>
              </a:rPr>
              <a:t>变化会</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产生竞争冒险。</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那么显然容易得到，当</a:t>
            </a:r>
            <a:r>
              <a:rPr lang="en-US" altLang="zh-CN" sz="2400" dirty="0">
                <a:solidFill>
                  <a:schemeClr val="tx1"/>
                </a:solidFill>
                <a:latin typeface="宋体" panose="02010600030101010101" pitchFamily="2" charset="-122"/>
                <a:ea typeface="宋体" panose="02010600030101010101" pitchFamily="2" charset="-122"/>
              </a:rPr>
              <a:t>BCD=101</a:t>
            </a:r>
            <a:r>
              <a:rPr lang="zh-CN" altLang="en-US" sz="2400" dirty="0">
                <a:solidFill>
                  <a:schemeClr val="tx1"/>
                </a:solidFill>
                <a:latin typeface="宋体" panose="02010600030101010101" pitchFamily="2" charset="-122"/>
                <a:ea typeface="宋体" panose="02010600030101010101" pitchFamily="2" charset="-122"/>
              </a:rPr>
              <a:t>时，</a:t>
            </a:r>
            <a:r>
              <a:rPr lang="en-US" altLang="zh-CN" sz="2400" dirty="0">
                <a:solidFill>
                  <a:schemeClr val="tx1"/>
                </a:solidFill>
                <a:latin typeface="宋体" panose="02010600030101010101" pitchFamily="2" charset="-122"/>
                <a:ea typeface="宋体" panose="02010600030101010101" pitchFamily="2" charset="-122"/>
              </a:rPr>
              <a:t>F=A+  </a:t>
            </a:r>
            <a:r>
              <a:rPr lang="zh-CN" altLang="en-US" sz="2400" dirty="0">
                <a:solidFill>
                  <a:schemeClr val="tx1"/>
                </a:solidFill>
                <a:latin typeface="宋体" panose="02010600030101010101" pitchFamily="2" charset="-122"/>
                <a:ea typeface="宋体" panose="02010600030101010101" pitchFamily="2" charset="-122"/>
              </a:rPr>
              <a:t>。</a:t>
            </a:r>
            <a:endParaRPr lang="en-US" altLang="zh-CN" sz="2400" dirty="0">
              <a:solidFill>
                <a:schemeClr val="tx1"/>
              </a:solidFill>
              <a:latin typeface="宋体" panose="02010600030101010101" pitchFamily="2" charset="-122"/>
              <a:ea typeface="宋体" panose="02010600030101010101" pitchFamily="2" charset="-122"/>
            </a:endParaRPr>
          </a:p>
        </p:txBody>
      </p:sp>
      <p:pic>
        <p:nvPicPr>
          <p:cNvPr id="18438" name="图片 2"/>
          <p:cNvPicPr>
            <a:picLocks noChangeAspect="1"/>
          </p:cNvPicPr>
          <p:nvPr/>
        </p:nvPicPr>
        <p:blipFill>
          <a:blip r:embed="rId1"/>
          <a:stretch>
            <a:fillRect/>
          </a:stretch>
        </p:blipFill>
        <p:spPr>
          <a:xfrm>
            <a:off x="2443163" y="1468438"/>
            <a:ext cx="2298700" cy="641350"/>
          </a:xfrm>
          <a:prstGeom prst="rect">
            <a:avLst/>
          </a:prstGeom>
          <a:noFill/>
          <a:ln w="9525">
            <a:noFill/>
          </a:ln>
        </p:spPr>
      </p:pic>
      <p:pic>
        <p:nvPicPr>
          <p:cNvPr id="18439" name="图片 3"/>
          <p:cNvPicPr>
            <a:picLocks noChangeAspect="1"/>
          </p:cNvPicPr>
          <p:nvPr/>
        </p:nvPicPr>
        <p:blipFill>
          <a:blip r:embed="rId2"/>
          <a:stretch>
            <a:fillRect/>
          </a:stretch>
        </p:blipFill>
        <p:spPr>
          <a:xfrm>
            <a:off x="9199563" y="3067050"/>
            <a:ext cx="255587" cy="352425"/>
          </a:xfrm>
          <a:prstGeom prst="rect">
            <a:avLst/>
          </a:prstGeom>
          <a:noFill/>
          <a:ln w="9525">
            <a:noFill/>
          </a:ln>
        </p:spPr>
      </p:pic>
      <p:pic>
        <p:nvPicPr>
          <p:cNvPr id="18440" name="图片 4"/>
          <p:cNvPicPr>
            <a:picLocks noChangeAspect="1"/>
          </p:cNvPicPr>
          <p:nvPr/>
        </p:nvPicPr>
        <p:blipFill>
          <a:blip r:embed="rId2"/>
          <a:stretch>
            <a:fillRect/>
          </a:stretch>
        </p:blipFill>
        <p:spPr>
          <a:xfrm>
            <a:off x="6296025" y="3844925"/>
            <a:ext cx="220663" cy="30480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文本框 3"/>
          <p:cNvSpPr txBox="1"/>
          <p:nvPr/>
        </p:nvSpPr>
        <p:spPr>
          <a:xfrm>
            <a:off x="625475" y="461963"/>
            <a:ext cx="1416050" cy="460375"/>
          </a:xfrm>
          <a:prstGeom prst="rect">
            <a:avLst/>
          </a:prstGeom>
          <a:noFill/>
          <a:ln w="9525">
            <a:noFill/>
          </a:ln>
        </p:spPr>
        <p:txBody>
          <a:bodyPr wrap="none" anchor="t">
            <a:spAutoFit/>
          </a:bodyPr>
          <a:p>
            <a:pPr>
              <a:buSzTx/>
            </a:pPr>
            <a:r>
              <a:rPr lang="zh-CN" altLang="en-US" sz="2400" dirty="0">
                <a:latin typeface="Century Gothic" pitchFamily="34" charset="0"/>
                <a:ea typeface="宋体" panose="02010600030101010101" pitchFamily="2" charset="-122"/>
              </a:rPr>
              <a:t>分析题：</a:t>
            </a:r>
            <a:endParaRPr lang="zh-CN" altLang="en-US" sz="2400" dirty="0">
              <a:latin typeface="Century Gothic" pitchFamily="34" charset="0"/>
              <a:ea typeface="宋体" panose="02010600030101010101" pitchFamily="2" charset="-122"/>
            </a:endParaRPr>
          </a:p>
        </p:txBody>
      </p:sp>
      <p:sp>
        <p:nvSpPr>
          <p:cNvPr id="50178" name="文本框 4"/>
          <p:cNvSpPr txBox="1"/>
          <p:nvPr/>
        </p:nvSpPr>
        <p:spPr>
          <a:xfrm>
            <a:off x="625475" y="1187450"/>
            <a:ext cx="11504295" cy="460375"/>
          </a:xfrm>
          <a:prstGeom prst="rect">
            <a:avLst/>
          </a:prstGeom>
          <a:noFill/>
          <a:ln w="9525">
            <a:noFill/>
          </a:ln>
        </p:spPr>
        <p:txBody>
          <a:bodyPr wrap="none" anchor="t">
            <a:spAutoFit/>
          </a:bodyPr>
          <a:p>
            <a:pPr>
              <a:buSzTx/>
            </a:pPr>
            <a:r>
              <a:rPr lang="en-US" altLang="zh-CN" sz="2400" dirty="0">
                <a:latin typeface="Century Gothic" pitchFamily="34" charset="0"/>
                <a:ea typeface="宋体" panose="02010600030101010101" pitchFamily="2" charset="-122"/>
              </a:rPr>
              <a:t>25.</a:t>
            </a:r>
            <a:r>
              <a:rPr lang="zh-CN" altLang="en-US" sz="2400" dirty="0">
                <a:latin typeface="Century Gothic" pitchFamily="34" charset="0"/>
                <a:ea typeface="宋体" panose="02010600030101010101" pitchFamily="2" charset="-122"/>
              </a:rPr>
              <a:t>电路及</a:t>
            </a:r>
            <a:r>
              <a:rPr lang="en-US" altLang="zh-CN" sz="2400" dirty="0">
                <a:latin typeface="Century Gothic" pitchFamily="34" charset="0"/>
                <a:ea typeface="宋体" panose="02010600030101010101" pitchFamily="2" charset="-122"/>
              </a:rPr>
              <a:t>CP,R,S</a:t>
            </a:r>
            <a:r>
              <a:rPr lang="zh-CN" altLang="en-US" sz="2400" dirty="0">
                <a:latin typeface="Century Gothic" pitchFamily="34" charset="0"/>
                <a:ea typeface="宋体" panose="02010600030101010101" pitchFamily="2" charset="-122"/>
              </a:rPr>
              <a:t>的波形图如下所示。试画出与之对应的</a:t>
            </a:r>
            <a:r>
              <a:rPr lang="en-US" altLang="zh-CN" sz="2400" dirty="0">
                <a:latin typeface="Century Gothic" pitchFamily="34" charset="0"/>
                <a:ea typeface="宋体" panose="02010600030101010101" pitchFamily="2" charset="-122"/>
              </a:rPr>
              <a:t>Q</a:t>
            </a:r>
            <a:r>
              <a:rPr lang="zh-CN" altLang="en-US" sz="2400" dirty="0">
                <a:latin typeface="Century Gothic" pitchFamily="34" charset="0"/>
                <a:ea typeface="宋体" panose="02010600030101010101" pitchFamily="2" charset="-122"/>
              </a:rPr>
              <a:t>的波形图，设</a:t>
            </a:r>
            <a:r>
              <a:rPr lang="en-US" altLang="zh-CN" sz="2400" dirty="0">
                <a:latin typeface="Century Gothic" pitchFamily="34" charset="0"/>
                <a:ea typeface="宋体" panose="02010600030101010101" pitchFamily="2" charset="-122"/>
              </a:rPr>
              <a:t>Q</a:t>
            </a:r>
            <a:r>
              <a:rPr lang="zh-CN" altLang="en-US" sz="2400" dirty="0">
                <a:latin typeface="Century Gothic" pitchFamily="34" charset="0"/>
                <a:ea typeface="宋体" panose="02010600030101010101" pitchFamily="2" charset="-122"/>
              </a:rPr>
              <a:t>初态</a:t>
            </a:r>
            <a:r>
              <a:rPr lang="en-US" altLang="zh-CN" sz="2400" dirty="0">
                <a:latin typeface="Century Gothic" pitchFamily="34" charset="0"/>
                <a:ea typeface="宋体" panose="02010600030101010101" pitchFamily="2" charset="-122"/>
              </a:rPr>
              <a:t>=0</a:t>
            </a:r>
            <a:r>
              <a:rPr lang="zh-CN" altLang="en-US" sz="2400" dirty="0">
                <a:latin typeface="Century Gothic" pitchFamily="34" charset="0"/>
                <a:ea typeface="宋体" panose="02010600030101010101" pitchFamily="2" charset="-122"/>
              </a:rPr>
              <a:t>。</a:t>
            </a:r>
            <a:endParaRPr lang="zh-CN" altLang="en-US" sz="2400" dirty="0">
              <a:latin typeface="Century Gothic" pitchFamily="34" charset="0"/>
              <a:ea typeface="宋体" panose="02010600030101010101" pitchFamily="2" charset="-122"/>
            </a:endParaRPr>
          </a:p>
        </p:txBody>
      </p:sp>
      <p:sp>
        <p:nvSpPr>
          <p:cNvPr id="7" name="文本框 6"/>
          <p:cNvSpPr txBox="1"/>
          <p:nvPr/>
        </p:nvSpPr>
        <p:spPr>
          <a:xfrm>
            <a:off x="779463" y="2244725"/>
            <a:ext cx="5973762" cy="3414713"/>
          </a:xfrm>
          <a:prstGeom prst="rect">
            <a:avLst/>
          </a:prstGeom>
          <a:noFill/>
          <a:ln w="9525">
            <a:noFill/>
          </a:ln>
        </p:spPr>
        <p:txBody>
          <a:bodyPr wrap="none" anchor="t">
            <a:spAutoFit/>
          </a:bodyPr>
          <a:p>
            <a:pPr>
              <a:buSzTx/>
            </a:pPr>
            <a:r>
              <a:rPr lang="zh-CN" altLang="en-US" sz="2400" dirty="0">
                <a:latin typeface="宋体" panose="02010600030101010101" pitchFamily="2" charset="-122"/>
                <a:ea typeface="宋体" panose="02010600030101010101" pitchFamily="2" charset="-122"/>
              </a:rPr>
              <a:t>解析：观察图示，可以知道这个就是一个</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SR</a:t>
            </a:r>
            <a:r>
              <a:rPr lang="zh-CN" altLang="en-US" sz="2400" dirty="0">
                <a:latin typeface="宋体" panose="02010600030101010101" pitchFamily="2" charset="-122"/>
                <a:ea typeface="宋体" panose="02010600030101010101" pitchFamily="2" charset="-122"/>
              </a:rPr>
              <a:t>锁存器，</a:t>
            </a:r>
            <a:r>
              <a:rPr lang="en-US" altLang="zh-CN" sz="2400" dirty="0">
                <a:latin typeface="宋体" panose="02010600030101010101" pitchFamily="2" charset="-122"/>
                <a:ea typeface="宋体" panose="02010600030101010101" pitchFamily="2" charset="-122"/>
              </a:rPr>
              <a:t>CP</a:t>
            </a:r>
            <a:r>
              <a:rPr lang="zh-CN" altLang="en-US" sz="2400" dirty="0">
                <a:latin typeface="宋体" panose="02010600030101010101" pitchFamily="2" charset="-122"/>
                <a:ea typeface="宋体" panose="02010600030101010101" pitchFamily="2" charset="-122"/>
              </a:rPr>
              <a:t>为使能端。</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当</a:t>
            </a:r>
            <a:r>
              <a:rPr lang="en-US" altLang="zh-CN" sz="2400" dirty="0">
                <a:latin typeface="宋体" panose="02010600030101010101" pitchFamily="2" charset="-122"/>
                <a:ea typeface="宋体" panose="02010600030101010101" pitchFamily="2" charset="-122"/>
              </a:rPr>
              <a:t>CP=0</a:t>
            </a:r>
            <a:r>
              <a:rPr lang="zh-CN" altLang="en-US" sz="2400" dirty="0">
                <a:latin typeface="宋体" panose="02010600030101010101" pitchFamily="2" charset="-122"/>
                <a:ea typeface="宋体" panose="02010600030101010101" pitchFamily="2" charset="-122"/>
              </a:rPr>
              <a:t>时，使能端无效，则锁存器不</a:t>
            </a:r>
            <a:endParaRPr lang="en-US" altLang="zh-CN" sz="2400" dirty="0">
              <a:latin typeface="宋体" panose="02010600030101010101" pitchFamily="2" charset="-122"/>
              <a:ea typeface="宋体" panose="02010600030101010101" pitchFamily="2" charset="-122"/>
            </a:endParaRPr>
          </a:p>
          <a:p>
            <a:pPr>
              <a:buSzTx/>
            </a:pPr>
            <a:r>
              <a:rPr lang="zh-CN" altLang="en-US" sz="2400" dirty="0">
                <a:latin typeface="宋体" panose="02010600030101010101" pitchFamily="2" charset="-122"/>
                <a:ea typeface="宋体" panose="02010600030101010101" pitchFamily="2" charset="-122"/>
              </a:rPr>
              <a:t>接受输入信号，锁存器的状态保持不变</a:t>
            </a:r>
            <a:endParaRPr lang="en-US" altLang="zh-CN" sz="2400" dirty="0">
              <a:latin typeface="宋体" panose="02010600030101010101" pitchFamily="2" charset="-122"/>
              <a:ea typeface="宋体" panose="02010600030101010101" pitchFamily="2" charset="-122"/>
            </a:endParaRPr>
          </a:p>
          <a:p>
            <a:pPr>
              <a:buSzTx/>
            </a:pPr>
            <a:r>
              <a:rPr lang="zh-CN" altLang="en-US" sz="2400" dirty="0">
                <a:latin typeface="宋体" panose="02010600030101010101" pitchFamily="2" charset="-122"/>
                <a:ea typeface="宋体" panose="02010600030101010101" pitchFamily="2" charset="-122"/>
              </a:rPr>
              <a:t>即</a:t>
            </a:r>
            <a:r>
              <a:rPr lang="en-US" altLang="zh-CN" sz="2400" dirty="0">
                <a:latin typeface="宋体" panose="02010600030101010101" pitchFamily="2" charset="-122"/>
                <a:ea typeface="宋体" panose="02010600030101010101" pitchFamily="2" charset="-122"/>
              </a:rPr>
              <a:t>Q</a:t>
            </a:r>
            <a:r>
              <a:rPr lang="zh-CN" altLang="en-US" sz="2400" dirty="0">
                <a:latin typeface="宋体" panose="02010600030101010101" pitchFamily="2" charset="-122"/>
                <a:ea typeface="宋体" panose="02010600030101010101" pitchFamily="2" charset="-122"/>
              </a:rPr>
              <a:t>还是等于初态</a:t>
            </a:r>
            <a:r>
              <a:rPr lang="en-US" altLang="zh-CN" sz="2400" dirty="0">
                <a:latin typeface="宋体" panose="02010600030101010101" pitchFamily="2" charset="-122"/>
                <a:ea typeface="宋体" panose="02010600030101010101" pitchFamily="2" charset="-122"/>
              </a:rPr>
              <a:t>0</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当</a:t>
            </a:r>
            <a:r>
              <a:rPr lang="en-US" altLang="zh-CN" sz="2400" dirty="0">
                <a:latin typeface="宋体" panose="02010600030101010101" pitchFamily="2" charset="-122"/>
                <a:ea typeface="宋体" panose="02010600030101010101" pitchFamily="2" charset="-122"/>
              </a:rPr>
              <a:t>CP=1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S=0,R=1</a:t>
            </a:r>
            <a:r>
              <a:rPr lang="zh-CN" altLang="en-US" sz="2400" dirty="0">
                <a:latin typeface="宋体" panose="02010600030101010101" pitchFamily="2" charset="-122"/>
                <a:ea typeface="宋体" panose="02010600030101010101" pitchFamily="2" charset="-122"/>
              </a:rPr>
              <a:t>时则</a:t>
            </a:r>
            <a:r>
              <a:rPr lang="en-US" altLang="zh-CN" sz="2400" dirty="0">
                <a:latin typeface="宋体" panose="02010600030101010101" pitchFamily="2" charset="-122"/>
                <a:ea typeface="宋体" panose="02010600030101010101" pitchFamily="2" charset="-122"/>
              </a:rPr>
              <a:t>&amp;2</a:t>
            </a:r>
            <a:r>
              <a:rPr lang="zh-CN" altLang="en-US" sz="2400" dirty="0">
                <a:latin typeface="宋体" panose="02010600030101010101" pitchFamily="2" charset="-122"/>
                <a:ea typeface="宋体" panose="02010600030101010101" pitchFamily="2" charset="-122"/>
              </a:rPr>
              <a:t>打开，输出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到</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&amp;4</a:t>
            </a:r>
            <a:r>
              <a:rPr lang="zh-CN" altLang="en-US" sz="2400" dirty="0">
                <a:latin typeface="宋体" panose="02010600030101010101" pitchFamily="2" charset="-122"/>
                <a:ea typeface="宋体" panose="02010600030101010101" pitchFamily="2" charset="-122"/>
              </a:rPr>
              <a:t>，则</a:t>
            </a:r>
            <a:r>
              <a:rPr lang="en-US" altLang="zh-CN" sz="2400" dirty="0">
                <a:latin typeface="宋体" panose="02010600030101010101" pitchFamily="2" charset="-122"/>
                <a:ea typeface="宋体" panose="02010600030101010101" pitchFamily="2" charset="-122"/>
              </a:rPr>
              <a:t>/Q=1</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Q=0,</a:t>
            </a:r>
            <a:r>
              <a:rPr lang="zh-CN" altLang="en-US" sz="2400" dirty="0">
                <a:latin typeface="宋体" panose="02010600030101010101" pitchFamily="2" charset="-122"/>
                <a:ea typeface="宋体" panose="02010600030101010101" pitchFamily="2" charset="-122"/>
              </a:rPr>
              <a:t>锁存器变成“</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”态</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当</a:t>
            </a:r>
            <a:r>
              <a:rPr lang="en-US" altLang="zh-CN" sz="2400" dirty="0">
                <a:latin typeface="宋体" panose="02010600030101010101" pitchFamily="2" charset="-122"/>
                <a:ea typeface="宋体" panose="02010600030101010101" pitchFamily="2" charset="-122"/>
              </a:rPr>
              <a:t>CP=1,S=1,R=0</a:t>
            </a:r>
            <a:r>
              <a:rPr lang="zh-CN" altLang="en-US" sz="2400" dirty="0">
                <a:latin typeface="宋体" panose="02010600030101010101" pitchFamily="2" charset="-122"/>
                <a:ea typeface="宋体" panose="02010600030101010101" pitchFamily="2" charset="-122"/>
              </a:rPr>
              <a:t>时，则</a:t>
            </a:r>
            <a:r>
              <a:rPr lang="en-US" altLang="zh-CN" sz="2400" dirty="0">
                <a:latin typeface="宋体" panose="02010600030101010101" pitchFamily="2" charset="-122"/>
                <a:ea typeface="宋体" panose="02010600030101010101" pitchFamily="2" charset="-122"/>
              </a:rPr>
              <a:t>&amp;1</a:t>
            </a:r>
            <a:r>
              <a:rPr lang="zh-CN" altLang="en-US" sz="2400" dirty="0">
                <a:latin typeface="宋体" panose="02010600030101010101" pitchFamily="2" charset="-122"/>
                <a:ea typeface="宋体" panose="02010600030101010101" pitchFamily="2" charset="-122"/>
              </a:rPr>
              <a:t>打开，输出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到</a:t>
            </a:r>
            <a:endParaRPr lang="en-US" altLang="zh-CN" sz="2400" dirty="0">
              <a:latin typeface="宋体" panose="02010600030101010101" pitchFamily="2" charset="-122"/>
              <a:ea typeface="宋体" panose="02010600030101010101" pitchFamily="2" charset="-122"/>
            </a:endParaRPr>
          </a:p>
          <a:p>
            <a:pPr>
              <a:buSzTx/>
            </a:pPr>
            <a:r>
              <a:rPr lang="en-US" altLang="zh-CN" sz="2400" dirty="0">
                <a:latin typeface="宋体" panose="02010600030101010101" pitchFamily="2" charset="-122"/>
                <a:ea typeface="宋体" panose="02010600030101010101" pitchFamily="2" charset="-122"/>
              </a:rPr>
              <a:t>&amp;3</a:t>
            </a:r>
            <a:r>
              <a:rPr lang="zh-CN" altLang="en-US" sz="2400" dirty="0">
                <a:latin typeface="宋体" panose="02010600030101010101" pitchFamily="2" charset="-122"/>
                <a:ea typeface="宋体" panose="02010600030101010101" pitchFamily="2" charset="-122"/>
              </a:rPr>
              <a:t>，则</a:t>
            </a:r>
            <a:r>
              <a:rPr lang="en-US" altLang="zh-CN" sz="2400" dirty="0">
                <a:latin typeface="宋体" panose="02010600030101010101" pitchFamily="2" charset="-122"/>
                <a:ea typeface="宋体" panose="02010600030101010101" pitchFamily="2" charset="-122"/>
              </a:rPr>
              <a:t>Q=1,/Q=1.</a:t>
            </a:r>
            <a:endParaRPr lang="en-US" altLang="zh-CN" sz="2400" dirty="0">
              <a:latin typeface="宋体" panose="02010600030101010101" pitchFamily="2" charset="-122"/>
              <a:ea typeface="宋体" panose="02010600030101010101" pitchFamily="2" charset="-122"/>
            </a:endParaRPr>
          </a:p>
        </p:txBody>
      </p:sp>
      <p:pic>
        <p:nvPicPr>
          <p:cNvPr id="50180" name="图片 9"/>
          <p:cNvPicPr>
            <a:picLocks noChangeAspect="1"/>
          </p:cNvPicPr>
          <p:nvPr/>
        </p:nvPicPr>
        <p:blipFill>
          <a:blip r:embed="rId1"/>
          <a:stretch>
            <a:fillRect/>
          </a:stretch>
        </p:blipFill>
        <p:spPr>
          <a:xfrm>
            <a:off x="6624638" y="1649413"/>
            <a:ext cx="5184775" cy="2701925"/>
          </a:xfrm>
          <a:prstGeom prst="rect">
            <a:avLst/>
          </a:prstGeom>
          <a:noFill/>
          <a:ln w="9525">
            <a:noFill/>
          </a:ln>
        </p:spPr>
      </p:pic>
      <p:sp>
        <p:nvSpPr>
          <p:cNvPr id="50181" name="文本框 1"/>
          <p:cNvSpPr txBox="1"/>
          <p:nvPr/>
        </p:nvSpPr>
        <p:spPr>
          <a:xfrm>
            <a:off x="8145463" y="2346325"/>
            <a:ext cx="312737" cy="369888"/>
          </a:xfrm>
          <a:prstGeom prst="rect">
            <a:avLst/>
          </a:prstGeom>
          <a:noFill/>
          <a:ln w="9525">
            <a:noFill/>
          </a:ln>
        </p:spPr>
        <p:txBody>
          <a:bodyPr wrap="none" anchor="t">
            <a:spAutoFit/>
          </a:bodyPr>
          <a:p>
            <a:pPr eaLnBrk="0" hangingPunct="0">
              <a:buSzTx/>
            </a:pPr>
            <a:r>
              <a:rPr lang="en-US" altLang="zh-CN" dirty="0">
                <a:latin typeface="Century Gothic" pitchFamily="34" charset="0"/>
                <a:ea typeface="宋体" panose="02010600030101010101" pitchFamily="2" charset="-122"/>
              </a:rPr>
              <a:t>1</a:t>
            </a:r>
            <a:endParaRPr lang="zh-CN" altLang="en-US" dirty="0">
              <a:latin typeface="Century Gothic" pitchFamily="34" charset="0"/>
              <a:ea typeface="宋体" panose="02010600030101010101" pitchFamily="2" charset="-122"/>
            </a:endParaRPr>
          </a:p>
        </p:txBody>
      </p:sp>
      <p:sp>
        <p:nvSpPr>
          <p:cNvPr id="50182" name="文本框 2"/>
          <p:cNvSpPr txBox="1"/>
          <p:nvPr/>
        </p:nvSpPr>
        <p:spPr>
          <a:xfrm>
            <a:off x="8145463" y="3505200"/>
            <a:ext cx="312737" cy="369888"/>
          </a:xfrm>
          <a:prstGeom prst="rect">
            <a:avLst/>
          </a:prstGeom>
          <a:noFill/>
          <a:ln w="9525">
            <a:noFill/>
          </a:ln>
        </p:spPr>
        <p:txBody>
          <a:bodyPr wrap="none" anchor="t">
            <a:spAutoFit/>
          </a:bodyPr>
          <a:p>
            <a:pPr eaLnBrk="0" hangingPunct="0">
              <a:buSzTx/>
            </a:pPr>
            <a:r>
              <a:rPr lang="en-US" altLang="zh-CN" dirty="0">
                <a:latin typeface="Century Gothic" pitchFamily="34" charset="0"/>
                <a:ea typeface="宋体" panose="02010600030101010101" pitchFamily="2" charset="-122"/>
              </a:rPr>
              <a:t>2</a:t>
            </a:r>
            <a:endParaRPr lang="zh-CN" altLang="en-US" dirty="0">
              <a:latin typeface="Century Gothic" pitchFamily="34" charset="0"/>
              <a:ea typeface="宋体" panose="02010600030101010101" pitchFamily="2" charset="-122"/>
            </a:endParaRPr>
          </a:p>
        </p:txBody>
      </p:sp>
      <p:sp>
        <p:nvSpPr>
          <p:cNvPr id="50183" name="文本框 3"/>
          <p:cNvSpPr txBox="1"/>
          <p:nvPr/>
        </p:nvSpPr>
        <p:spPr>
          <a:xfrm>
            <a:off x="9623425" y="2393950"/>
            <a:ext cx="314325" cy="369888"/>
          </a:xfrm>
          <a:prstGeom prst="rect">
            <a:avLst/>
          </a:prstGeom>
          <a:noFill/>
          <a:ln w="9525">
            <a:noFill/>
          </a:ln>
        </p:spPr>
        <p:txBody>
          <a:bodyPr wrap="none" anchor="t">
            <a:spAutoFit/>
          </a:bodyPr>
          <a:p>
            <a:pPr eaLnBrk="0" hangingPunct="0">
              <a:buSzTx/>
            </a:pPr>
            <a:r>
              <a:rPr lang="en-US" altLang="zh-CN" dirty="0">
                <a:latin typeface="Century Gothic" pitchFamily="34" charset="0"/>
                <a:ea typeface="宋体" panose="02010600030101010101" pitchFamily="2" charset="-122"/>
              </a:rPr>
              <a:t>3</a:t>
            </a:r>
            <a:endParaRPr lang="zh-CN" altLang="en-US" dirty="0">
              <a:latin typeface="Century Gothic" pitchFamily="34" charset="0"/>
              <a:ea typeface="宋体" panose="02010600030101010101" pitchFamily="2" charset="-122"/>
            </a:endParaRPr>
          </a:p>
        </p:txBody>
      </p:sp>
      <p:sp>
        <p:nvSpPr>
          <p:cNvPr id="50184" name="文本框 4"/>
          <p:cNvSpPr txBox="1"/>
          <p:nvPr/>
        </p:nvSpPr>
        <p:spPr>
          <a:xfrm>
            <a:off x="9623425" y="3700463"/>
            <a:ext cx="314325" cy="369887"/>
          </a:xfrm>
          <a:prstGeom prst="rect">
            <a:avLst/>
          </a:prstGeom>
          <a:noFill/>
          <a:ln w="9525">
            <a:noFill/>
          </a:ln>
        </p:spPr>
        <p:txBody>
          <a:bodyPr wrap="none" anchor="t">
            <a:spAutoFit/>
          </a:bodyPr>
          <a:p>
            <a:pPr eaLnBrk="0" hangingPunct="0">
              <a:buSzTx/>
            </a:pPr>
            <a:r>
              <a:rPr lang="en-US" altLang="zh-CN" dirty="0">
                <a:latin typeface="Century Gothic" pitchFamily="34" charset="0"/>
                <a:ea typeface="宋体" panose="02010600030101010101" pitchFamily="2" charset="-122"/>
              </a:rPr>
              <a:t>4</a:t>
            </a:r>
            <a:endParaRPr lang="zh-CN" altLang="en-US"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5"/>
          <p:cNvSpPr txBox="1"/>
          <p:nvPr/>
        </p:nvSpPr>
        <p:spPr>
          <a:xfrm>
            <a:off x="427038" y="698500"/>
            <a:ext cx="6299200" cy="461963"/>
          </a:xfrm>
          <a:prstGeom prst="rect">
            <a:avLst/>
          </a:prstGeom>
          <a:noFill/>
          <a:ln w="9525">
            <a:noFill/>
          </a:ln>
        </p:spPr>
        <p:txBody>
          <a:bodyPr wrap="none" anchor="t">
            <a:spAutoFit/>
          </a:bodyPr>
          <a:p>
            <a:pPr>
              <a:buSzTx/>
            </a:pPr>
            <a:r>
              <a:rPr lang="zh-CN" altLang="en-US" sz="2400" dirty="0">
                <a:latin typeface="Century Gothic" pitchFamily="34" charset="0"/>
                <a:ea typeface="宋体" panose="02010600030101010101" pitchFamily="2" charset="-122"/>
              </a:rPr>
              <a:t>根据以上分析可以做出</a:t>
            </a:r>
            <a:r>
              <a:rPr lang="en-US" altLang="zh-CN" sz="2400" dirty="0">
                <a:latin typeface="Century Gothic" pitchFamily="34" charset="0"/>
                <a:ea typeface="宋体" panose="02010600030101010101" pitchFamily="2" charset="-122"/>
              </a:rPr>
              <a:t>Q</a:t>
            </a:r>
            <a:r>
              <a:rPr lang="zh-CN" altLang="en-US" sz="2400" dirty="0">
                <a:latin typeface="Century Gothic" pitchFamily="34" charset="0"/>
                <a:ea typeface="宋体" panose="02010600030101010101" pitchFamily="2" charset="-122"/>
              </a:rPr>
              <a:t>的波形图，如下所示</a:t>
            </a:r>
            <a:endParaRPr lang="zh-CN" altLang="en-US" sz="2400" dirty="0">
              <a:latin typeface="Century Gothic" pitchFamily="34" charset="0"/>
              <a:ea typeface="宋体" panose="02010600030101010101" pitchFamily="2" charset="-122"/>
            </a:endParaRPr>
          </a:p>
        </p:txBody>
      </p:sp>
      <p:pic>
        <p:nvPicPr>
          <p:cNvPr id="49155" name="Picture 2"/>
          <p:cNvPicPr>
            <a:picLocks noChangeAspect="1"/>
          </p:cNvPicPr>
          <p:nvPr/>
        </p:nvPicPr>
        <p:blipFill>
          <a:blip r:embed="rId1"/>
          <a:stretch>
            <a:fillRect/>
          </a:stretch>
        </p:blipFill>
        <p:spPr>
          <a:xfrm>
            <a:off x="427038" y="2065338"/>
            <a:ext cx="5800725" cy="3459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additive="base">
                                        <p:cTn id="7" dur="500" fill="hold"/>
                                        <p:tgtEl>
                                          <p:spTgt spid="49155"/>
                                        </p:tgtEl>
                                        <p:attrNameLst>
                                          <p:attrName>ppt_x</p:attrName>
                                        </p:attrNameLst>
                                      </p:cBhvr>
                                      <p:tavLst>
                                        <p:tav tm="0">
                                          <p:val>
                                            <p:strVal val="#ppt_x"/>
                                          </p:val>
                                        </p:tav>
                                        <p:tav tm="100000">
                                          <p:val>
                                            <p:strVal val="#ppt_x"/>
                                          </p:val>
                                        </p:tav>
                                      </p:tavLst>
                                    </p:anim>
                                    <p:anim calcmode="lin" valueType="num">
                                      <p:cBhvr additive="base">
                                        <p:cTn id="8"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5023" t="16197" r="35720" b="22268"/>
          <a:stretch>
            <a:fillRect/>
          </a:stretch>
        </p:blipFill>
        <p:spPr>
          <a:xfrm>
            <a:off x="192024" y="237744"/>
            <a:ext cx="5788152" cy="6272784"/>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4933" t="36400" r="64467" b="3466"/>
          <a:stretch>
            <a:fillRect/>
          </a:stretch>
        </p:blipFill>
        <p:spPr>
          <a:xfrm>
            <a:off x="6263640" y="374903"/>
            <a:ext cx="4142232" cy="61258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8435" y="711201"/>
            <a:ext cx="9568873" cy="6186309"/>
          </a:xfrm>
          <a:prstGeom prst="rect">
            <a:avLst/>
          </a:prstGeom>
          <a:noFill/>
        </p:spPr>
        <p:txBody>
          <a:bodyPr wrap="square" rtlCol="0">
            <a:spAutoFit/>
          </a:bodyPr>
          <a:lstStyle/>
          <a:p>
            <a:r>
              <a:rPr lang="zh-CN" altLang="en-US" sz="4400" dirty="0"/>
              <a:t>计数器功能分析：</a:t>
            </a:r>
            <a:br>
              <a:rPr lang="en-US" altLang="zh-CN" sz="4400" dirty="0"/>
            </a:br>
            <a:r>
              <a:rPr lang="en-US" altLang="zh-CN" sz="4400" dirty="0"/>
              <a:t>1</a:t>
            </a:r>
            <a:r>
              <a:rPr lang="zh-CN" altLang="en-US" sz="4400" dirty="0"/>
              <a:t>）</a:t>
            </a:r>
            <a:r>
              <a:rPr lang="en-US" altLang="zh-CN" sz="4400" dirty="0"/>
              <a:t>mod</a:t>
            </a:r>
            <a:r>
              <a:rPr lang="zh-CN" altLang="en-US" sz="4400" dirty="0"/>
              <a:t>？（循环码）？计数器</a:t>
            </a:r>
            <a:br>
              <a:rPr lang="en-US" altLang="zh-CN" sz="4400" dirty="0"/>
            </a:br>
            <a:r>
              <a:rPr lang="en-US" altLang="zh-CN" sz="4400" dirty="0"/>
              <a:t>2</a:t>
            </a:r>
            <a:r>
              <a:rPr lang="zh-CN" altLang="en-US" sz="4400" dirty="0"/>
              <a:t>）？自启动</a:t>
            </a:r>
            <a:br>
              <a:rPr lang="en-US" altLang="zh-CN" sz="4400" dirty="0"/>
            </a:br>
            <a:r>
              <a:rPr lang="en-US" altLang="zh-CN" sz="4400" dirty="0"/>
              <a:t>3</a:t>
            </a:r>
            <a:r>
              <a:rPr lang="zh-CN" altLang="en-US" sz="4400" dirty="0"/>
              <a:t>）？个无效</a:t>
            </a:r>
            <a:r>
              <a:rPr lang="zh-CN" altLang="en-US" sz="4400" dirty="0" smtClean="0"/>
              <a:t>状态</a:t>
            </a:r>
            <a:endParaRPr lang="en-US" altLang="zh-CN" sz="4400" dirty="0" smtClean="0"/>
          </a:p>
          <a:p>
            <a:endParaRPr lang="en-US" altLang="zh-CN" sz="4400" dirty="0"/>
          </a:p>
          <a:p>
            <a:r>
              <a:rPr lang="zh-CN" altLang="en-US" sz="4400" dirty="0" smtClean="0"/>
              <a:t>该题功能</a:t>
            </a:r>
            <a:r>
              <a:rPr lang="zh-CN" altLang="en-US" sz="4400" dirty="0"/>
              <a:t>：</a:t>
            </a:r>
            <a:br>
              <a:rPr lang="en-US" altLang="zh-CN" sz="4400" dirty="0"/>
            </a:br>
            <a:r>
              <a:rPr lang="en-US" altLang="zh-CN" sz="4400" dirty="0"/>
              <a:t>1</a:t>
            </a:r>
            <a:r>
              <a:rPr lang="zh-CN" altLang="en-US" sz="4400" dirty="0"/>
              <a:t>）</a:t>
            </a:r>
            <a:r>
              <a:rPr lang="en-US" altLang="zh-CN" sz="4400" dirty="0"/>
              <a:t>mod6</a:t>
            </a:r>
            <a:r>
              <a:rPr lang="zh-CN" altLang="en-US" sz="4400" dirty="0"/>
              <a:t>的加法计数器</a:t>
            </a:r>
            <a:br>
              <a:rPr lang="en-US" altLang="zh-CN" sz="4400" dirty="0"/>
            </a:br>
            <a:r>
              <a:rPr lang="en-US" altLang="zh-CN" sz="4400" dirty="0"/>
              <a:t>2</a:t>
            </a:r>
            <a:r>
              <a:rPr lang="zh-CN" altLang="en-US" sz="4400" dirty="0"/>
              <a:t>）能够自启动</a:t>
            </a:r>
            <a:br>
              <a:rPr lang="en-US" altLang="zh-CN" sz="4400" dirty="0"/>
            </a:br>
            <a:r>
              <a:rPr lang="en-US" altLang="zh-CN" sz="4400" dirty="0"/>
              <a:t>3</a:t>
            </a:r>
            <a:r>
              <a:rPr lang="zh-CN" altLang="en-US" sz="4400" dirty="0"/>
              <a:t>）没有无效状态</a:t>
            </a:r>
            <a:endParaRPr lang="zh-CN" altLang="en-US" sz="4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6218" y="803564"/>
            <a:ext cx="9615055" cy="4832092"/>
          </a:xfrm>
          <a:prstGeom prst="rect">
            <a:avLst/>
          </a:prstGeom>
          <a:noFill/>
        </p:spPr>
        <p:txBody>
          <a:bodyPr wrap="square" rtlCol="0">
            <a:spAutoFit/>
          </a:bodyPr>
          <a:lstStyle/>
          <a:p>
            <a:r>
              <a:rPr lang="zh-CN" altLang="en-US" sz="4400" dirty="0"/>
              <a:t>组合逻辑设计题</a:t>
            </a:r>
            <a:r>
              <a:rPr lang="en-US" altLang="zh-CN" sz="4400" dirty="0"/>
              <a:t>steps</a:t>
            </a:r>
            <a:r>
              <a:rPr lang="zh-CN" altLang="en-US" sz="4400" dirty="0"/>
              <a:t>：</a:t>
            </a:r>
            <a:br>
              <a:rPr lang="en-US" altLang="zh-CN" sz="4400" dirty="0"/>
            </a:br>
            <a:r>
              <a:rPr lang="en-US" altLang="zh-CN" sz="4400" dirty="0"/>
              <a:t>1)</a:t>
            </a:r>
            <a:r>
              <a:rPr lang="zh-CN" altLang="en-US" sz="4400" dirty="0"/>
              <a:t>抽象出问题中的确定变量，并规定</a:t>
            </a:r>
            <a:r>
              <a:rPr lang="en-US" altLang="zh-CN" sz="4400" dirty="0"/>
              <a:t>0</a:t>
            </a:r>
            <a:r>
              <a:rPr lang="zh-CN" altLang="en-US" sz="4400" dirty="0"/>
              <a:t>和</a:t>
            </a:r>
            <a:r>
              <a:rPr lang="en-US" altLang="zh-CN" sz="4400" dirty="0"/>
              <a:t>1</a:t>
            </a:r>
            <a:br>
              <a:rPr lang="en-US" altLang="zh-CN" sz="4400" dirty="0"/>
            </a:br>
            <a:r>
              <a:rPr lang="en-US" altLang="zh-CN" sz="4400" dirty="0"/>
              <a:t>2</a:t>
            </a:r>
            <a:r>
              <a:rPr lang="zh-CN" altLang="en-US" sz="4400" dirty="0"/>
              <a:t>）给出真值表</a:t>
            </a:r>
            <a:br>
              <a:rPr lang="en-US" altLang="zh-CN" sz="4400" dirty="0"/>
            </a:br>
            <a:r>
              <a:rPr lang="en-US" altLang="zh-CN" sz="4400" dirty="0"/>
              <a:t>3</a:t>
            </a:r>
            <a:r>
              <a:rPr lang="zh-CN" altLang="en-US" sz="4400" dirty="0"/>
              <a:t>）写出表达式</a:t>
            </a:r>
            <a:br>
              <a:rPr lang="en-US" altLang="zh-CN" sz="4400" dirty="0"/>
            </a:br>
            <a:r>
              <a:rPr lang="en-US" altLang="zh-CN" sz="4400" dirty="0"/>
              <a:t>4</a:t>
            </a:r>
            <a:r>
              <a:rPr lang="zh-CN" altLang="en-US" sz="4400" dirty="0"/>
              <a:t>）化简（常用卡诺图）</a:t>
            </a:r>
            <a:br>
              <a:rPr lang="en-US" altLang="zh-CN" sz="4400" dirty="0"/>
            </a:br>
            <a:r>
              <a:rPr lang="en-US" altLang="zh-CN" sz="4400" dirty="0"/>
              <a:t>5</a:t>
            </a:r>
            <a:r>
              <a:rPr lang="zh-CN" altLang="en-US" sz="4400" dirty="0"/>
              <a:t>）如需要，画出电路图</a:t>
            </a:r>
            <a:endParaRPr lang="zh-CN" altLang="en-US" sz="4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14718" t="42608" r="11491" b="36962"/>
          <a:stretch>
            <a:fillRect/>
          </a:stretch>
        </p:blipFill>
        <p:spPr>
          <a:xfrm>
            <a:off x="858980" y="1410854"/>
            <a:ext cx="11309137" cy="2348346"/>
          </a:xfrm>
          <a:prstGeom prst="rect">
            <a:avLst/>
          </a:prstGeom>
        </p:spPr>
      </p:pic>
      <p:sp>
        <p:nvSpPr>
          <p:cNvPr id="3" name="文本框 2"/>
          <p:cNvSpPr txBox="1"/>
          <p:nvPr/>
        </p:nvSpPr>
        <p:spPr>
          <a:xfrm>
            <a:off x="748145" y="4128655"/>
            <a:ext cx="10954328" cy="2308324"/>
          </a:xfrm>
          <a:prstGeom prst="rect">
            <a:avLst/>
          </a:prstGeom>
          <a:noFill/>
        </p:spPr>
        <p:txBody>
          <a:bodyPr wrap="square" rtlCol="0">
            <a:spAutoFit/>
          </a:bodyPr>
          <a:lstStyle/>
          <a:p>
            <a:pPr eaLnBrk="0" hangingPunct="0"/>
            <a:r>
              <a:rPr lang="zh-CN" altLang="en-US" dirty="0"/>
              <a:t>可知</a:t>
            </a:r>
            <a:r>
              <a:rPr lang="zh-CN" altLang="en-US" dirty="0" smtClean="0"/>
              <a:t>：</a:t>
            </a:r>
            <a:r>
              <a:rPr lang="en-US" altLang="zh-CN" dirty="0" err="1" smtClean="0"/>
              <a:t>pB</a:t>
            </a:r>
            <a:r>
              <a:rPr lang="en-US" altLang="zh-CN" dirty="0" smtClean="0"/>
              <a:t>=</a:t>
            </a:r>
            <a:r>
              <a:rPr lang="en-US" altLang="zh-CN" dirty="0" err="1" smtClean="0"/>
              <a:t>pA</a:t>
            </a:r>
            <a:r>
              <a:rPr lang="en-US" altLang="zh-CN" dirty="0" smtClean="0"/>
              <a:t>;</a:t>
            </a:r>
            <a:endParaRPr lang="en-US" altLang="zh-CN" dirty="0"/>
          </a:p>
          <a:p>
            <a:pPr eaLnBrk="0" hangingPunct="0"/>
            <a:r>
              <a:rPr lang="en-US" altLang="zh-CN" dirty="0"/>
              <a:t>      </a:t>
            </a:r>
            <a:r>
              <a:rPr lang="en-US" altLang="zh-CN" dirty="0" smtClean="0"/>
              <a:t>     </a:t>
            </a:r>
            <a:r>
              <a:rPr lang="en-US" altLang="zh-CN" dirty="0" err="1" smtClean="0"/>
              <a:t>pC</a:t>
            </a:r>
            <a:r>
              <a:rPr lang="en-US" altLang="zh-CN" dirty="0" smtClean="0"/>
              <a:t>=2pA;</a:t>
            </a:r>
            <a:endParaRPr lang="en-US" altLang="zh-CN" dirty="0" smtClean="0"/>
          </a:p>
          <a:p>
            <a:pPr eaLnBrk="0" hangingPunct="0"/>
            <a:endParaRPr lang="en-US" altLang="zh-CN" dirty="0"/>
          </a:p>
          <a:p>
            <a:pPr eaLnBrk="0" hangingPunct="0"/>
            <a:r>
              <a:rPr lang="zh-CN" altLang="en-US" dirty="0" smtClean="0"/>
              <a:t>输入</a:t>
            </a:r>
            <a:r>
              <a:rPr lang="zh-CN" altLang="en-US" dirty="0"/>
              <a:t>：</a:t>
            </a:r>
            <a:r>
              <a:rPr lang="en-US" altLang="zh-CN" dirty="0"/>
              <a:t>A</a:t>
            </a:r>
            <a:r>
              <a:rPr lang="zh-CN" altLang="en-US" dirty="0"/>
              <a:t>、</a:t>
            </a:r>
            <a:r>
              <a:rPr lang="en-US" altLang="zh-CN" dirty="0"/>
              <a:t>B</a:t>
            </a:r>
            <a:r>
              <a:rPr lang="zh-CN" altLang="en-US" dirty="0"/>
              <a:t>、</a:t>
            </a:r>
            <a:r>
              <a:rPr lang="en-US" altLang="zh-CN" dirty="0"/>
              <a:t>C</a:t>
            </a:r>
            <a:r>
              <a:rPr lang="zh-CN" altLang="en-US" dirty="0"/>
              <a:t>雷达的启动和停止</a:t>
            </a:r>
            <a:endParaRPr lang="en-US" altLang="zh-CN" dirty="0"/>
          </a:p>
          <a:p>
            <a:pPr eaLnBrk="0" hangingPunct="0"/>
            <a:r>
              <a:rPr lang="zh-CN" altLang="en-US" dirty="0"/>
              <a:t>输出：发电机的</a:t>
            </a:r>
            <a:r>
              <a:rPr lang="zh-CN" altLang="en-US" dirty="0">
                <a:latin typeface="宋体" panose="02010600030101010101" pitchFamily="2" charset="-122"/>
              </a:rPr>
              <a:t>启、停</a:t>
            </a:r>
            <a:endParaRPr lang="en-US" altLang="zh-CN" dirty="0"/>
          </a:p>
          <a:p>
            <a:endParaRPr lang="en-US" altLang="zh-CN" dirty="0" smtClean="0"/>
          </a:p>
          <a:p>
            <a:r>
              <a:rPr lang="zh-CN" altLang="en-US" dirty="0" smtClean="0"/>
              <a:t>与非门：有</a:t>
            </a:r>
            <a:r>
              <a:rPr lang="en-US" altLang="zh-CN" dirty="0" smtClean="0"/>
              <a:t>0</a:t>
            </a:r>
            <a:r>
              <a:rPr lang="zh-CN" altLang="en-US" dirty="0" smtClean="0"/>
              <a:t>就出</a:t>
            </a:r>
            <a:r>
              <a:rPr lang="en-US" altLang="zh-CN" dirty="0" smtClean="0"/>
              <a:t>1</a:t>
            </a:r>
            <a:endParaRPr lang="en-US" altLang="zh-CN" dirty="0" smtClean="0"/>
          </a:p>
          <a:p>
            <a:r>
              <a:rPr lang="en-US" altLang="zh-CN" dirty="0" smtClean="0"/>
              <a:t>74LS138</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2122"/>
          <a:stretch>
            <a:fillRect/>
          </a:stretch>
        </p:blipFill>
        <p:spPr>
          <a:xfrm>
            <a:off x="204512" y="923636"/>
            <a:ext cx="9954176" cy="6026727"/>
          </a:xfrm>
          <a:prstGeom prst="rect">
            <a:avLst/>
          </a:prstGeom>
        </p:spPr>
      </p:pic>
      <p:sp>
        <p:nvSpPr>
          <p:cNvPr id="3" name="文本框 2"/>
          <p:cNvSpPr txBox="1"/>
          <p:nvPr/>
        </p:nvSpPr>
        <p:spPr>
          <a:xfrm>
            <a:off x="637309" y="249382"/>
            <a:ext cx="6862618" cy="1200329"/>
          </a:xfrm>
          <a:prstGeom prst="rect">
            <a:avLst/>
          </a:prstGeom>
          <a:noFill/>
        </p:spPr>
        <p:txBody>
          <a:bodyPr wrap="square" rtlCol="0">
            <a:spAutoFit/>
          </a:bodyPr>
          <a:lstStyle/>
          <a:p>
            <a:r>
              <a:rPr lang="en-US" altLang="zh-CN" sz="3600" dirty="0"/>
              <a:t>74LS138:3-8</a:t>
            </a:r>
            <a:r>
              <a:rPr lang="zh-CN" altLang="en-US" sz="3600" dirty="0"/>
              <a:t>译码器</a:t>
            </a:r>
            <a:endParaRPr lang="zh-CN" altLang="en-US" sz="3600" dirty="0"/>
          </a:p>
          <a:p>
            <a:endParaRPr lang="zh-CN" altLang="en-US" sz="3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17309" y="960582"/>
            <a:ext cx="5680364" cy="3477875"/>
          </a:xfrm>
          <a:prstGeom prst="rect">
            <a:avLst/>
          </a:prstGeom>
          <a:noFill/>
        </p:spPr>
        <p:txBody>
          <a:bodyPr wrap="square" rtlCol="0">
            <a:spAutoFit/>
          </a:bodyPr>
          <a:lstStyle/>
          <a:p>
            <a:pPr eaLnBrk="0" hangingPunct="0"/>
            <a:r>
              <a:rPr lang="en-US" altLang="zh-CN" sz="4400" dirty="0" smtClean="0"/>
              <a:t> </a:t>
            </a:r>
            <a:r>
              <a:rPr lang="en-US" altLang="zh-CN" sz="4400" dirty="0" err="1" smtClean="0"/>
              <a:t>pB</a:t>
            </a:r>
            <a:r>
              <a:rPr lang="en-US" altLang="zh-CN" sz="4400" dirty="0" smtClean="0"/>
              <a:t>=</a:t>
            </a:r>
            <a:r>
              <a:rPr lang="en-US" altLang="zh-CN" sz="4400" dirty="0" err="1" smtClean="0"/>
              <a:t>pA</a:t>
            </a:r>
            <a:endParaRPr lang="en-US" altLang="zh-CN" sz="4400" dirty="0"/>
          </a:p>
          <a:p>
            <a:pPr eaLnBrk="0" hangingPunct="0"/>
            <a:r>
              <a:rPr lang="en-US" altLang="zh-CN" sz="4400" dirty="0"/>
              <a:t> </a:t>
            </a:r>
            <a:r>
              <a:rPr lang="en-US" altLang="zh-CN" sz="4400" dirty="0" err="1" smtClean="0"/>
              <a:t>pC</a:t>
            </a:r>
            <a:r>
              <a:rPr lang="en-US" altLang="zh-CN" sz="4400" dirty="0" smtClean="0"/>
              <a:t>=2pA</a:t>
            </a:r>
            <a:endParaRPr lang="en-US" altLang="zh-CN" sz="4400" dirty="0" smtClean="0"/>
          </a:p>
          <a:p>
            <a:pPr eaLnBrk="0" hangingPunct="0"/>
            <a:endParaRPr lang="en-US" altLang="zh-CN" sz="4400" dirty="0" smtClean="0"/>
          </a:p>
          <a:p>
            <a:pPr eaLnBrk="0" hangingPunct="0"/>
            <a:r>
              <a:rPr lang="en-US" altLang="zh-CN" sz="4400" dirty="0"/>
              <a:t> </a:t>
            </a:r>
            <a:r>
              <a:rPr lang="en-US" altLang="zh-CN" sz="4400" dirty="0" smtClean="0"/>
              <a:t>X</a:t>
            </a:r>
            <a:r>
              <a:rPr lang="zh-CN" altLang="en-US" sz="4400" dirty="0" smtClean="0"/>
              <a:t>：</a:t>
            </a:r>
            <a:r>
              <a:rPr lang="en-US" altLang="zh-CN" sz="4400" dirty="0" smtClean="0"/>
              <a:t>2</a:t>
            </a:r>
            <a:r>
              <a:rPr lang="zh-CN" altLang="en-US" sz="4400" dirty="0" smtClean="0"/>
              <a:t>、</a:t>
            </a:r>
            <a:r>
              <a:rPr lang="en-US" altLang="zh-CN" sz="4400" dirty="0" smtClean="0"/>
              <a:t>4</a:t>
            </a:r>
            <a:r>
              <a:rPr lang="zh-CN" altLang="en-US" sz="4400" dirty="0" smtClean="0"/>
              <a:t>、</a:t>
            </a:r>
            <a:r>
              <a:rPr lang="en-US" altLang="zh-CN" sz="4400" dirty="0" smtClean="0"/>
              <a:t>7</a:t>
            </a:r>
            <a:endParaRPr lang="en-US" altLang="zh-CN" sz="4400" dirty="0" smtClean="0"/>
          </a:p>
          <a:p>
            <a:pPr eaLnBrk="0" hangingPunct="0"/>
            <a:r>
              <a:rPr lang="en-US" altLang="zh-CN" sz="4400" dirty="0" smtClean="0"/>
              <a:t> Y</a:t>
            </a:r>
            <a:r>
              <a:rPr lang="zh-CN" altLang="en-US" sz="4400" dirty="0" smtClean="0"/>
              <a:t>：</a:t>
            </a:r>
            <a:r>
              <a:rPr lang="en-US" altLang="zh-CN" sz="4400" dirty="0" smtClean="0"/>
              <a:t>1</a:t>
            </a:r>
            <a:r>
              <a:rPr lang="zh-CN" altLang="en-US" sz="4400" dirty="0" smtClean="0"/>
              <a:t>、</a:t>
            </a:r>
            <a:r>
              <a:rPr lang="en-US" altLang="zh-CN" sz="4400" dirty="0" smtClean="0"/>
              <a:t>3</a:t>
            </a:r>
            <a:r>
              <a:rPr lang="zh-CN" altLang="en-US" sz="4400" dirty="0" smtClean="0"/>
              <a:t>、</a:t>
            </a:r>
            <a:r>
              <a:rPr lang="en-US" altLang="zh-CN" sz="4400" dirty="0" smtClean="0"/>
              <a:t>5</a:t>
            </a:r>
            <a:r>
              <a:rPr lang="zh-CN" altLang="en-US" sz="4400" dirty="0" smtClean="0"/>
              <a:t>、</a:t>
            </a:r>
            <a:r>
              <a:rPr lang="en-US" altLang="zh-CN" sz="4400" dirty="0" smtClean="0"/>
              <a:t>6</a:t>
            </a:r>
            <a:r>
              <a:rPr lang="zh-CN" altLang="en-US" sz="4400" dirty="0" smtClean="0"/>
              <a:t>、</a:t>
            </a:r>
            <a:r>
              <a:rPr lang="en-US" altLang="zh-CN" sz="4400" dirty="0" smtClean="0"/>
              <a:t>7</a:t>
            </a:r>
            <a:endParaRPr lang="en-US" altLang="zh-CN" sz="4400"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4747" t="29495" r="40909" b="23367"/>
          <a:stretch>
            <a:fillRect/>
          </a:stretch>
        </p:blipFill>
        <p:spPr>
          <a:xfrm>
            <a:off x="674254" y="286326"/>
            <a:ext cx="4624226" cy="67156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extBox 3"/>
          <p:cNvSpPr txBox="1"/>
          <p:nvPr/>
        </p:nvSpPr>
        <p:spPr>
          <a:xfrm>
            <a:off x="2495550" y="404813"/>
            <a:ext cx="5894388" cy="2216150"/>
          </a:xfrm>
          <a:prstGeom prst="rect">
            <a:avLst/>
          </a:prstGeom>
          <a:noFill/>
          <a:ln w="9525">
            <a:noFill/>
          </a:ln>
        </p:spPr>
        <p:txBody>
          <a:bodyPr wrap="none" anchor="t">
            <a:spAutoFit/>
          </a:bodyPr>
          <a:p>
            <a:pPr eaLnBrk="0" hangingPunct="0">
              <a:buSzTx/>
            </a:pPr>
            <a:r>
              <a:rPr lang="en-US" altLang="zh-CN" sz="2400" dirty="0">
                <a:latin typeface="Century Gothic" pitchFamily="34" charset="0"/>
                <a:ea typeface="宋体" panose="02010600030101010101" pitchFamily="2" charset="-122"/>
              </a:rPr>
              <a:t>28.</a:t>
            </a:r>
            <a:r>
              <a:rPr lang="zh-CN" altLang="en-US" sz="2400" dirty="0">
                <a:latin typeface="Century Gothic" pitchFamily="34" charset="0"/>
                <a:ea typeface="宋体" panose="02010600030101010101" pitchFamily="2" charset="-122"/>
              </a:rPr>
              <a:t>逻辑函数表达式为</a:t>
            </a:r>
            <a:r>
              <a:rPr lang="en-US" altLang="zh-CN" sz="2400" dirty="0">
                <a:latin typeface="Century Gothic" pitchFamily="34" charset="0"/>
                <a:ea typeface="宋体" panose="02010600030101010101" pitchFamily="2" charset="-122"/>
              </a:rPr>
              <a:t>Y=        ,</a:t>
            </a:r>
            <a:r>
              <a:rPr lang="zh-CN" altLang="en-US" sz="2400" dirty="0">
                <a:latin typeface="Century Gothic" pitchFamily="34" charset="0"/>
                <a:ea typeface="宋体" panose="02010600030101010101" pitchFamily="2" charset="-122"/>
              </a:rPr>
              <a:t>画出实现该</a:t>
            </a:r>
            <a:endParaRPr lang="en-US" altLang="zh-CN" sz="2400" dirty="0">
              <a:latin typeface="Century Gothic" pitchFamily="34" charset="0"/>
              <a:ea typeface="宋体" panose="02010600030101010101" pitchFamily="2" charset="-122"/>
            </a:endParaRPr>
          </a:p>
          <a:p>
            <a:pPr eaLnBrk="0" hangingPunct="0">
              <a:buSzTx/>
            </a:pPr>
            <a:r>
              <a:rPr lang="zh-CN" altLang="en-US" sz="2400" dirty="0">
                <a:latin typeface="Century Gothic" pitchFamily="34" charset="0"/>
                <a:ea typeface="宋体" panose="02010600030101010101" pitchFamily="2" charset="-122"/>
              </a:rPr>
              <a:t>式子的逻辑电路，</a:t>
            </a:r>
            <a:r>
              <a:rPr lang="zh-CN" altLang="en-US" sz="2400" dirty="0">
                <a:solidFill>
                  <a:srgbClr val="FF0000"/>
                </a:solidFill>
                <a:latin typeface="Century Gothic" pitchFamily="34" charset="0"/>
                <a:ea typeface="宋体" panose="02010600030101010101" pitchFamily="2" charset="-122"/>
              </a:rPr>
              <a:t>限使用</a:t>
            </a:r>
            <a:r>
              <a:rPr lang="en-US" altLang="zh-CN" sz="2400" dirty="0">
                <a:solidFill>
                  <a:srgbClr val="FF0000"/>
                </a:solidFill>
                <a:latin typeface="Century Gothic" pitchFamily="34" charset="0"/>
                <a:ea typeface="宋体" panose="02010600030101010101" pitchFamily="2" charset="-122"/>
              </a:rPr>
              <a:t>2</a:t>
            </a:r>
            <a:r>
              <a:rPr lang="zh-CN" altLang="en-US" sz="2400" dirty="0">
                <a:solidFill>
                  <a:srgbClr val="FF0000"/>
                </a:solidFill>
                <a:latin typeface="Century Gothic" pitchFamily="34" charset="0"/>
                <a:ea typeface="宋体" panose="02010600030101010101" pitchFamily="2" charset="-122"/>
              </a:rPr>
              <a:t>输入与非门和非</a:t>
            </a:r>
            <a:endParaRPr lang="en-US" altLang="zh-CN" sz="2400" dirty="0">
              <a:solidFill>
                <a:srgbClr val="FF0000"/>
              </a:solidFill>
              <a:latin typeface="Century Gothic" pitchFamily="34" charset="0"/>
              <a:ea typeface="宋体" panose="02010600030101010101" pitchFamily="2" charset="-122"/>
            </a:endParaRPr>
          </a:p>
          <a:p>
            <a:pPr eaLnBrk="0" hangingPunct="0">
              <a:buSzTx/>
            </a:pPr>
            <a:r>
              <a:rPr lang="zh-CN" altLang="en-US" sz="2400" dirty="0">
                <a:solidFill>
                  <a:srgbClr val="FF0000"/>
                </a:solidFill>
                <a:latin typeface="Century Gothic" pitchFamily="34" charset="0"/>
                <a:ea typeface="宋体" panose="02010600030101010101" pitchFamily="2" charset="-122"/>
              </a:rPr>
              <a:t>门。</a:t>
            </a:r>
            <a:endParaRPr lang="en-US" altLang="zh-CN" sz="2400" dirty="0">
              <a:solidFill>
                <a:srgbClr val="FF0000"/>
              </a:solidFill>
              <a:latin typeface="Century Gothic" pitchFamily="34" charset="0"/>
              <a:ea typeface="宋体" panose="02010600030101010101" pitchFamily="2" charset="-122"/>
            </a:endParaRPr>
          </a:p>
          <a:p>
            <a:pPr eaLnBrk="0" hangingPunct="0">
              <a:buSzTx/>
            </a:pPr>
            <a:r>
              <a:rPr lang="zh-CN" altLang="en-US" sz="2400" dirty="0">
                <a:latin typeface="Century Gothic" pitchFamily="34" charset="0"/>
                <a:ea typeface="宋体" panose="02010600030101010101" pitchFamily="2" charset="-122"/>
              </a:rPr>
              <a:t>解法一：由已知表达式演算得到等价的与</a:t>
            </a:r>
            <a:endParaRPr lang="en-US" altLang="zh-CN" sz="2400" dirty="0">
              <a:latin typeface="Century Gothic" pitchFamily="34" charset="0"/>
              <a:ea typeface="宋体" panose="02010600030101010101" pitchFamily="2" charset="-122"/>
            </a:endParaRPr>
          </a:p>
          <a:p>
            <a:pPr eaLnBrk="0" hangingPunct="0">
              <a:buSzTx/>
            </a:pPr>
            <a:r>
              <a:rPr lang="zh-CN" altLang="en-US" sz="2400" dirty="0">
                <a:latin typeface="Century Gothic" pitchFamily="34" charset="0"/>
                <a:ea typeface="宋体" panose="02010600030101010101" pitchFamily="2" charset="-122"/>
              </a:rPr>
              <a:t>非表达式。</a:t>
            </a:r>
            <a:endParaRPr lang="en-US" altLang="zh-CN" sz="2400" dirty="0">
              <a:latin typeface="Century Gothic" pitchFamily="34" charset="0"/>
              <a:ea typeface="宋体" panose="02010600030101010101" pitchFamily="2" charset="-122"/>
            </a:endParaRPr>
          </a:p>
          <a:p>
            <a:pPr eaLnBrk="0" hangingPunct="0">
              <a:buSzTx/>
            </a:pPr>
            <a:endParaRPr lang="en-US" altLang="zh-CN" dirty="0">
              <a:latin typeface="Century Gothic" pitchFamily="34" charset="0"/>
              <a:ea typeface="宋体" panose="02010600030101010101" pitchFamily="2" charset="-122"/>
            </a:endParaRPr>
          </a:p>
        </p:txBody>
      </p:sp>
      <p:pic>
        <p:nvPicPr>
          <p:cNvPr id="55298" name="Picture 2"/>
          <p:cNvPicPr>
            <a:picLocks noChangeAspect="1"/>
          </p:cNvPicPr>
          <p:nvPr/>
        </p:nvPicPr>
        <p:blipFill>
          <a:blip r:embed="rId1"/>
          <a:stretch>
            <a:fillRect/>
          </a:stretch>
        </p:blipFill>
        <p:spPr>
          <a:xfrm>
            <a:off x="5762625" y="404813"/>
            <a:ext cx="1150938" cy="446087"/>
          </a:xfrm>
          <a:prstGeom prst="rect">
            <a:avLst/>
          </a:prstGeom>
          <a:noFill/>
          <a:ln w="9525">
            <a:noFill/>
          </a:ln>
        </p:spPr>
      </p:pic>
      <p:pic>
        <p:nvPicPr>
          <p:cNvPr id="1027" name="Picture 3"/>
          <p:cNvPicPr>
            <a:picLocks noChangeAspect="1"/>
          </p:cNvPicPr>
          <p:nvPr/>
        </p:nvPicPr>
        <p:blipFill>
          <a:blip r:embed="rId2"/>
          <a:stretch>
            <a:fillRect/>
          </a:stretch>
        </p:blipFill>
        <p:spPr>
          <a:xfrm>
            <a:off x="2246313" y="3573463"/>
            <a:ext cx="7067550" cy="1465262"/>
          </a:xfrm>
          <a:prstGeom prst="rect">
            <a:avLst/>
          </a:prstGeom>
          <a:noFill/>
          <a:ln w="9525">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4"/>
          <p:cNvPicPr>
            <a:picLocks noChangeAspect="1"/>
          </p:cNvPicPr>
          <p:nvPr/>
        </p:nvPicPr>
        <p:blipFill>
          <a:blip r:embed="rId1"/>
          <a:stretch>
            <a:fillRect/>
          </a:stretch>
        </p:blipFill>
        <p:spPr>
          <a:xfrm>
            <a:off x="2006600" y="1268413"/>
            <a:ext cx="7775575" cy="4464050"/>
          </a:xfrm>
          <a:prstGeom prst="rect">
            <a:avLst/>
          </a:prstGeom>
          <a:noFill/>
          <a:ln w="9525">
            <a:noFill/>
          </a:ln>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19459" name="文本框 4"/>
          <p:cNvSpPr txBox="1"/>
          <p:nvPr/>
        </p:nvSpPr>
        <p:spPr>
          <a:xfrm>
            <a:off x="831850" y="1557338"/>
            <a:ext cx="579913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3.</a:t>
            </a:r>
            <a:r>
              <a:rPr lang="zh-CN" altLang="en-US" sz="2400" dirty="0">
                <a:solidFill>
                  <a:schemeClr val="tx1"/>
                </a:solidFill>
                <a:ea typeface="宋体" panose="02010600030101010101" pitchFamily="2" charset="-122"/>
              </a:rPr>
              <a:t>函数</a:t>
            </a:r>
            <a:r>
              <a:rPr lang="en-US" altLang="zh-CN" sz="2400" dirty="0">
                <a:solidFill>
                  <a:schemeClr val="tx1"/>
                </a:solidFill>
                <a:ea typeface="宋体" panose="02010600030101010101" pitchFamily="2" charset="-122"/>
              </a:rPr>
              <a:t>Y=AB+ACD</a:t>
            </a:r>
            <a:r>
              <a:rPr lang="zh-CN" altLang="en-US" sz="2400" dirty="0">
                <a:solidFill>
                  <a:schemeClr val="tx1"/>
                </a:solidFill>
                <a:ea typeface="宋体" panose="02010600030101010101" pitchFamily="2" charset="-122"/>
              </a:rPr>
              <a:t>的最小项表达式为</a:t>
            </a:r>
            <a:r>
              <a:rPr lang="en-US" altLang="zh-CN" sz="2400" dirty="0">
                <a:solidFill>
                  <a:schemeClr val="tx1"/>
                </a:solidFill>
                <a:ea typeface="宋体" panose="02010600030101010101" pitchFamily="2" charset="-122"/>
              </a:rPr>
              <a:t>____</a:t>
            </a:r>
            <a:endParaRPr lang="zh-CN" altLang="en-US" sz="2400" dirty="0">
              <a:solidFill>
                <a:schemeClr val="tx1"/>
              </a:solidFill>
              <a:ea typeface="宋体" panose="02010600030101010101" pitchFamily="2" charset="-122"/>
            </a:endParaRPr>
          </a:p>
        </p:txBody>
      </p:sp>
      <p:sp>
        <p:nvSpPr>
          <p:cNvPr id="19460" name="文本框 5"/>
          <p:cNvSpPr txBox="1"/>
          <p:nvPr/>
        </p:nvSpPr>
        <p:spPr>
          <a:xfrm>
            <a:off x="777875" y="5708650"/>
            <a:ext cx="1108075"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endParaRPr lang="zh-CN" altLang="en-US" sz="2400" dirty="0">
              <a:solidFill>
                <a:schemeClr val="tx1"/>
              </a:solidFill>
              <a:ea typeface="宋体" panose="02010600030101010101" pitchFamily="2" charset="-122"/>
            </a:endParaRPr>
          </a:p>
        </p:txBody>
      </p:sp>
      <p:sp>
        <p:nvSpPr>
          <p:cNvPr id="19461" name="文本框 6"/>
          <p:cNvSpPr txBox="1"/>
          <p:nvPr/>
        </p:nvSpPr>
        <p:spPr>
          <a:xfrm>
            <a:off x="831850" y="2405063"/>
            <a:ext cx="6956425" cy="12001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zh-CN" altLang="en-US" sz="2400" dirty="0">
                <a:solidFill>
                  <a:srgbClr val="FF0000"/>
                </a:solidFill>
                <a:latin typeface="宋体" panose="02010600030101010101" pitchFamily="2" charset="-122"/>
                <a:ea typeface="宋体" panose="02010600030101010101" pitchFamily="2" charset="-122"/>
              </a:rPr>
              <a:t>最小项表达式每一项都必须包含所有的因子</a:t>
            </a:r>
            <a:endParaRPr lang="en-US" altLang="zh-CN" sz="2400" dirty="0">
              <a:solidFill>
                <a:srgbClr val="FF0000"/>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利用</a:t>
            </a:r>
            <a:r>
              <a:rPr lang="en-US" altLang="zh-CN" sz="2400" dirty="0">
                <a:solidFill>
                  <a:schemeClr val="tx1"/>
                </a:solidFill>
                <a:latin typeface="宋体" panose="02010600030101010101" pitchFamily="2" charset="-122"/>
                <a:ea typeface="宋体" panose="02010600030101010101" pitchFamily="2" charset="-122"/>
              </a:rPr>
              <a:t>(     )=1,</a:t>
            </a:r>
            <a:r>
              <a:rPr lang="zh-CN" altLang="en-US" sz="2400" dirty="0">
                <a:solidFill>
                  <a:schemeClr val="tx1"/>
                </a:solidFill>
                <a:latin typeface="宋体" panose="02010600030101010101" pitchFamily="2" charset="-122"/>
                <a:ea typeface="宋体" panose="02010600030101010101" pitchFamily="2" charset="-122"/>
              </a:rPr>
              <a:t>可以让原式的每一项都包含</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所有的因子</a:t>
            </a:r>
            <a:endParaRPr lang="en-US" altLang="zh-CN" sz="2400" dirty="0">
              <a:solidFill>
                <a:schemeClr val="tx1"/>
              </a:solidFill>
              <a:latin typeface="宋体" panose="02010600030101010101" pitchFamily="2" charset="-122"/>
              <a:ea typeface="宋体" panose="02010600030101010101" pitchFamily="2" charset="-122"/>
            </a:endParaRPr>
          </a:p>
        </p:txBody>
      </p:sp>
      <p:graphicFrame>
        <p:nvGraphicFramePr>
          <p:cNvPr id="19462" name="对象 7"/>
          <p:cNvGraphicFramePr>
            <a:graphicFrameLocks noChangeAspect="1"/>
          </p:cNvGraphicFramePr>
          <p:nvPr/>
        </p:nvGraphicFramePr>
        <p:xfrm>
          <a:off x="1806575" y="4240213"/>
          <a:ext cx="4824413" cy="1177925"/>
        </p:xfrm>
        <a:graphic>
          <a:graphicData uri="http://schemas.openxmlformats.org/presentationml/2006/ole">
            <mc:AlternateContent xmlns:mc="http://schemas.openxmlformats.org/markup-compatibility/2006">
              <mc:Choice xmlns:v="urn:schemas-microsoft-com:vml" Requires="v">
                <p:oleObj spid="_x0000_s3079" name="" r:id="rId1" imgW="2806700" imgH="685800" progId="Equation.3">
                  <p:embed/>
                </p:oleObj>
              </mc:Choice>
              <mc:Fallback>
                <p:oleObj name="" r:id="rId1" imgW="2806700" imgH="685800" progId="Equation.3">
                  <p:embed/>
                  <p:pic>
                    <p:nvPicPr>
                      <p:cNvPr id="0" name="图片 3078"/>
                      <p:cNvPicPr/>
                      <p:nvPr/>
                    </p:nvPicPr>
                    <p:blipFill>
                      <a:blip r:embed="rId2"/>
                      <a:stretch>
                        <a:fillRect/>
                      </a:stretch>
                    </p:blipFill>
                    <p:spPr>
                      <a:xfrm>
                        <a:off x="1806575" y="4240213"/>
                        <a:ext cx="4824413" cy="1177925"/>
                      </a:xfrm>
                      <a:prstGeom prst="rect">
                        <a:avLst/>
                      </a:prstGeom>
                      <a:noFill/>
                      <a:ln w="38100">
                        <a:noFill/>
                        <a:miter/>
                      </a:ln>
                    </p:spPr>
                  </p:pic>
                </p:oleObj>
              </mc:Fallback>
            </mc:AlternateContent>
          </a:graphicData>
        </a:graphic>
      </p:graphicFrame>
      <p:graphicFrame>
        <p:nvGraphicFramePr>
          <p:cNvPr id="19463" name="对象 8"/>
          <p:cNvGraphicFramePr>
            <a:graphicFrameLocks noChangeAspect="1"/>
          </p:cNvGraphicFramePr>
          <p:nvPr/>
        </p:nvGraphicFramePr>
        <p:xfrm>
          <a:off x="1806575" y="5672138"/>
          <a:ext cx="5156200" cy="419100"/>
        </p:xfrm>
        <a:graphic>
          <a:graphicData uri="http://schemas.openxmlformats.org/presentationml/2006/ole">
            <mc:AlternateContent xmlns:mc="http://schemas.openxmlformats.org/markup-compatibility/2006">
              <mc:Choice xmlns:v="urn:schemas-microsoft-com:vml" Requires="v">
                <p:oleObj spid="_x0000_s3078" name="" r:id="rId3" imgW="2654300" imgH="215900" progId="Equation.3">
                  <p:embed/>
                </p:oleObj>
              </mc:Choice>
              <mc:Fallback>
                <p:oleObj name="" r:id="rId3" imgW="2654300" imgH="215900" progId="Equation.3">
                  <p:embed/>
                  <p:pic>
                    <p:nvPicPr>
                      <p:cNvPr id="0" name="图片 3077"/>
                      <p:cNvPicPr/>
                      <p:nvPr/>
                    </p:nvPicPr>
                    <p:blipFill>
                      <a:blip r:embed="rId4"/>
                      <a:stretch>
                        <a:fillRect/>
                      </a:stretch>
                    </p:blipFill>
                    <p:spPr>
                      <a:xfrm>
                        <a:off x="1806575" y="5672138"/>
                        <a:ext cx="5156200" cy="419100"/>
                      </a:xfrm>
                      <a:prstGeom prst="rect">
                        <a:avLst/>
                      </a:prstGeom>
                      <a:noFill/>
                      <a:ln w="38100">
                        <a:noFill/>
                        <a:miter/>
                      </a:ln>
                    </p:spPr>
                  </p:pic>
                </p:oleObj>
              </mc:Fallback>
            </mc:AlternateContent>
          </a:graphicData>
        </a:graphic>
      </p:graphicFrame>
      <p:graphicFrame>
        <p:nvGraphicFramePr>
          <p:cNvPr id="19464" name="对象 1"/>
          <p:cNvGraphicFramePr>
            <a:graphicFrameLocks noChangeAspect="1"/>
          </p:cNvGraphicFramePr>
          <p:nvPr/>
        </p:nvGraphicFramePr>
        <p:xfrm>
          <a:off x="2632075" y="2827338"/>
          <a:ext cx="690563" cy="355600"/>
        </p:xfrm>
        <a:graphic>
          <a:graphicData uri="http://schemas.openxmlformats.org/presentationml/2006/ole">
            <mc:AlternateContent xmlns:mc="http://schemas.openxmlformats.org/markup-compatibility/2006">
              <mc:Choice xmlns:v="urn:schemas-microsoft-com:vml" Requires="v">
                <p:oleObj spid="_x0000_s3076" name="" r:id="rId5" imgW="419100" imgH="215900" progId="Equation.3">
                  <p:embed/>
                </p:oleObj>
              </mc:Choice>
              <mc:Fallback>
                <p:oleObj name="" r:id="rId5" imgW="419100" imgH="215900" progId="Equation.3">
                  <p:embed/>
                  <p:pic>
                    <p:nvPicPr>
                      <p:cNvPr id="0" name="图片 3075"/>
                      <p:cNvPicPr/>
                      <p:nvPr/>
                    </p:nvPicPr>
                    <p:blipFill>
                      <a:blip r:embed="rId6"/>
                      <a:stretch>
                        <a:fillRect/>
                      </a:stretch>
                    </p:blipFill>
                    <p:spPr>
                      <a:xfrm>
                        <a:off x="2632075" y="2827338"/>
                        <a:ext cx="690563" cy="355600"/>
                      </a:xfrm>
                      <a:prstGeom prst="rect">
                        <a:avLst/>
                      </a:prstGeom>
                      <a:noFill/>
                      <a:ln w="38100">
                        <a:noFill/>
                        <a:miter/>
                      </a:ln>
                    </p:spPr>
                  </p:pic>
                </p:oleObj>
              </mc:Fallback>
            </mc:AlternateContent>
          </a:graphicData>
        </a:graphic>
      </p:graphicFrame>
      <p:sp>
        <p:nvSpPr>
          <p:cNvPr id="19465" name="文本框 3"/>
          <p:cNvSpPr txBox="1"/>
          <p:nvPr/>
        </p:nvSpPr>
        <p:spPr>
          <a:xfrm>
            <a:off x="1806575" y="3794125"/>
            <a:ext cx="1338263" cy="36830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b="1" dirty="0">
                <a:solidFill>
                  <a:schemeClr val="tx1"/>
                </a:solidFill>
                <a:ea typeface="宋体" panose="02010600030101010101" pitchFamily="2" charset="-122"/>
              </a:rPr>
              <a:t>计算过程：</a:t>
            </a:r>
            <a:endParaRPr lang="zh-CN" altLang="en-US" b="1" dirty="0">
              <a:solidFill>
                <a:schemeClr val="tx1"/>
              </a:solidFill>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p:nvPr/>
        </p:nvSpPr>
        <p:spPr>
          <a:xfrm>
            <a:off x="2063750" y="585788"/>
            <a:ext cx="8759190" cy="4184650"/>
          </a:xfrm>
          <a:prstGeom prst="rect">
            <a:avLst/>
          </a:prstGeom>
          <a:noFill/>
          <a:ln w="9525">
            <a:noFill/>
          </a:ln>
        </p:spPr>
        <p:txBody>
          <a:bodyPr wrap="none" anchor="t">
            <a:spAutoFit/>
          </a:bodyPr>
          <a:p>
            <a:pPr eaLnBrk="0" hangingPunct="0">
              <a:buSzTx/>
            </a:pPr>
            <a:r>
              <a:rPr lang="en-US" altLang="zh-CN" sz="2400" dirty="0">
                <a:latin typeface="Century Gothic" pitchFamily="34" charset="0"/>
                <a:ea typeface="宋体" panose="02010600030101010101" pitchFamily="2" charset="-122"/>
              </a:rPr>
              <a:t>29.</a:t>
            </a:r>
            <a:r>
              <a:rPr lang="zh-CN" altLang="en-US" sz="2400" dirty="0">
                <a:latin typeface="Century Gothic" pitchFamily="34" charset="0"/>
                <a:ea typeface="宋体" panose="02010600030101010101" pitchFamily="2" charset="-122"/>
              </a:rPr>
              <a:t>试用</a:t>
            </a:r>
            <a:r>
              <a:rPr lang="zh-CN" altLang="en-US" sz="2400" dirty="0">
                <a:solidFill>
                  <a:srgbClr val="FF0000"/>
                </a:solidFill>
                <a:latin typeface="Century Gothic" pitchFamily="34" charset="0"/>
                <a:ea typeface="宋体" panose="02010600030101010101" pitchFamily="2" charset="-122"/>
              </a:rPr>
              <a:t>异或门及适当的门</a:t>
            </a:r>
            <a:r>
              <a:rPr lang="zh-CN" altLang="en-US" sz="2400" dirty="0">
                <a:latin typeface="Century Gothic" pitchFamily="34" charset="0"/>
                <a:ea typeface="宋体" panose="02010600030101010101" pitchFamily="2" charset="-122"/>
              </a:rPr>
              <a:t>，完成两个思维二进制数</a:t>
            </a:r>
            <a:r>
              <a:rPr lang="en-US" altLang="zh-CN" sz="2400" dirty="0">
                <a:latin typeface="Century Gothic" pitchFamily="34" charset="0"/>
                <a:ea typeface="宋体" panose="02010600030101010101" pitchFamily="2" charset="-122"/>
              </a:rPr>
              <a:t>A0-A3</a:t>
            </a:r>
            <a:r>
              <a:rPr lang="zh-CN" altLang="en-US" sz="2400" dirty="0">
                <a:latin typeface="Century Gothic" pitchFamily="34" charset="0"/>
                <a:ea typeface="宋体" panose="02010600030101010101" pitchFamily="2" charset="-122"/>
              </a:rPr>
              <a:t>与</a:t>
            </a:r>
            <a:endParaRPr lang="en-US" altLang="zh-CN" sz="2400" dirty="0">
              <a:latin typeface="Century Gothic" pitchFamily="34" charset="0"/>
              <a:ea typeface="宋体" panose="02010600030101010101" pitchFamily="2" charset="-122"/>
            </a:endParaRPr>
          </a:p>
          <a:p>
            <a:pPr eaLnBrk="0" hangingPunct="0">
              <a:buSzTx/>
            </a:pPr>
            <a:r>
              <a:rPr lang="en-US" altLang="zh-CN" sz="2400" dirty="0">
                <a:latin typeface="Century Gothic" pitchFamily="34" charset="0"/>
                <a:ea typeface="宋体" panose="02010600030101010101" pitchFamily="2" charset="-122"/>
              </a:rPr>
              <a:t>B0-B3</a:t>
            </a:r>
            <a:r>
              <a:rPr lang="zh-CN" altLang="en-US" sz="2400" dirty="0">
                <a:latin typeface="Century Gothic" pitchFamily="34" charset="0"/>
                <a:ea typeface="宋体" panose="02010600030101010101" pitchFamily="2" charset="-122"/>
              </a:rPr>
              <a:t>完全相等的比较电路。</a:t>
            </a:r>
            <a:r>
              <a:rPr lang="zh-CN" altLang="en-US" sz="2400" dirty="0">
                <a:solidFill>
                  <a:srgbClr val="FF0000"/>
                </a:solidFill>
                <a:latin typeface="Century Gothic" pitchFamily="34" charset="0"/>
                <a:ea typeface="宋体" panose="02010600030101010101" pitchFamily="2" charset="-122"/>
              </a:rPr>
              <a:t>两数相等时输出为</a:t>
            </a:r>
            <a:r>
              <a:rPr lang="en-US" altLang="zh-CN" sz="2400" dirty="0">
                <a:solidFill>
                  <a:srgbClr val="FF0000"/>
                </a:solidFill>
                <a:latin typeface="Century Gothic" pitchFamily="34" charset="0"/>
                <a:ea typeface="宋体" panose="02010600030101010101" pitchFamily="2" charset="-122"/>
              </a:rPr>
              <a:t>L=1,</a:t>
            </a:r>
            <a:r>
              <a:rPr lang="zh-CN" altLang="en-US" sz="2400" dirty="0">
                <a:solidFill>
                  <a:srgbClr val="FF0000"/>
                </a:solidFill>
                <a:latin typeface="Century Gothic" pitchFamily="34" charset="0"/>
                <a:ea typeface="宋体" panose="02010600030101010101" pitchFamily="2" charset="-122"/>
              </a:rPr>
              <a:t>否则</a:t>
            </a:r>
            <a:r>
              <a:rPr lang="en-US" altLang="zh-CN" sz="2400" dirty="0">
                <a:solidFill>
                  <a:srgbClr val="FF0000"/>
                </a:solidFill>
                <a:latin typeface="Century Gothic" pitchFamily="34" charset="0"/>
                <a:ea typeface="宋体" panose="02010600030101010101" pitchFamily="2" charset="-122"/>
              </a:rPr>
              <a:t>L=0</a:t>
            </a:r>
            <a:r>
              <a:rPr lang="en-US" altLang="zh-CN" sz="2400" dirty="0">
                <a:latin typeface="Century Gothic" pitchFamily="34" charset="0"/>
                <a:ea typeface="宋体" panose="02010600030101010101" pitchFamily="2" charset="-122"/>
              </a:rPr>
              <a:t>.</a:t>
            </a:r>
            <a:endParaRPr lang="en-US" altLang="zh-CN" sz="2400" dirty="0">
              <a:latin typeface="Century Gothic" pitchFamily="34" charset="0"/>
              <a:ea typeface="宋体" panose="02010600030101010101" pitchFamily="2" charset="-122"/>
            </a:endParaRPr>
          </a:p>
          <a:p>
            <a:pPr eaLnBrk="0" hangingPunct="0">
              <a:buSzTx/>
            </a:pPr>
            <a:endParaRPr lang="en-US" altLang="zh-CN" sz="2000" dirty="0">
              <a:latin typeface="Century Gothic" pitchFamily="34" charset="0"/>
              <a:ea typeface="宋体" panose="02010600030101010101" pitchFamily="2" charset="-122"/>
            </a:endParaRPr>
          </a:p>
          <a:p>
            <a:pPr eaLnBrk="0" hangingPunct="0">
              <a:buSzTx/>
            </a:pPr>
            <a:r>
              <a:rPr lang="zh-CN" altLang="en-US" sz="2400" dirty="0">
                <a:latin typeface="Century Gothic" pitchFamily="34" charset="0"/>
                <a:ea typeface="宋体" panose="02010600030101010101" pitchFamily="2" charset="-122"/>
              </a:rPr>
              <a:t>分析：</a:t>
            </a:r>
            <a:endParaRPr lang="en-US" altLang="zh-CN" sz="2400" dirty="0">
              <a:latin typeface="Century Gothic" pitchFamily="34" charset="0"/>
              <a:ea typeface="宋体" panose="02010600030101010101" pitchFamily="2" charset="-122"/>
            </a:endParaRPr>
          </a:p>
          <a:p>
            <a:pPr eaLnBrk="0" hangingPunct="0">
              <a:buSzTx/>
            </a:pPr>
            <a:r>
              <a:rPr lang="zh-CN" altLang="en-US" sz="2400" dirty="0">
                <a:latin typeface="Century Gothic" pitchFamily="34" charset="0"/>
                <a:ea typeface="宋体" panose="02010600030101010101" pitchFamily="2" charset="-122"/>
              </a:rPr>
              <a:t>当两个数相等时：</a:t>
            </a:r>
            <a:endParaRPr lang="en-US" altLang="zh-CN" sz="2400" dirty="0">
              <a:latin typeface="Century Gothic" pitchFamily="34" charset="0"/>
              <a:ea typeface="宋体" panose="02010600030101010101" pitchFamily="2" charset="-122"/>
            </a:endParaRPr>
          </a:p>
          <a:p>
            <a:pPr eaLnBrk="0" hangingPunct="0">
              <a:buSzTx/>
            </a:pPr>
            <a:r>
              <a:rPr lang="en-US" altLang="zh-CN" sz="2400" dirty="0">
                <a:latin typeface="Century Gothic" pitchFamily="34" charset="0"/>
                <a:ea typeface="宋体" panose="02010600030101010101" pitchFamily="2" charset="-122"/>
              </a:rPr>
              <a:t>(A0</a:t>
            </a:r>
            <a:r>
              <a:rPr lang="en-US" altLang="zh-CN" sz="2400" dirty="0">
                <a:latin typeface="宋体" panose="02010600030101010101" pitchFamily="2" charset="-122"/>
                <a:ea typeface="宋体" panose="02010600030101010101" pitchFamily="2" charset="-122"/>
              </a:rPr>
              <a:t>⊕B0)=</a:t>
            </a:r>
            <a:r>
              <a:rPr lang="en-US" altLang="zh-CN" sz="2400" dirty="0">
                <a:latin typeface="Century Gothic" pitchFamily="34" charset="0"/>
                <a:ea typeface="宋体" panose="02010600030101010101" pitchFamily="2" charset="-122"/>
              </a:rPr>
              <a:t>(A1</a:t>
            </a:r>
            <a:r>
              <a:rPr lang="en-US" altLang="zh-CN" sz="2400" dirty="0">
                <a:latin typeface="宋体" panose="02010600030101010101" pitchFamily="2" charset="-122"/>
                <a:ea typeface="宋体" panose="02010600030101010101" pitchFamily="2" charset="-122"/>
              </a:rPr>
              <a:t>⊕B1)=</a:t>
            </a:r>
            <a:r>
              <a:rPr lang="en-US" altLang="zh-CN" sz="2400" dirty="0">
                <a:latin typeface="Century Gothic" pitchFamily="34" charset="0"/>
                <a:ea typeface="宋体" panose="02010600030101010101" pitchFamily="2" charset="-122"/>
              </a:rPr>
              <a:t>(A2</a:t>
            </a:r>
            <a:r>
              <a:rPr lang="en-US" altLang="zh-CN" sz="2400" dirty="0">
                <a:latin typeface="宋体" panose="02010600030101010101" pitchFamily="2" charset="-122"/>
                <a:ea typeface="宋体" panose="02010600030101010101" pitchFamily="2" charset="-122"/>
              </a:rPr>
              <a:t>⊕B2)=</a:t>
            </a:r>
            <a:r>
              <a:rPr lang="en-US" altLang="zh-CN" sz="2400" dirty="0">
                <a:latin typeface="Century Gothic" pitchFamily="34" charset="0"/>
                <a:ea typeface="宋体" panose="02010600030101010101" pitchFamily="2" charset="-122"/>
              </a:rPr>
              <a:t>(A3</a:t>
            </a:r>
            <a:r>
              <a:rPr lang="en-US" altLang="zh-CN" sz="2400" dirty="0">
                <a:latin typeface="宋体" panose="02010600030101010101" pitchFamily="2" charset="-122"/>
                <a:ea typeface="宋体" panose="02010600030101010101" pitchFamily="2" charset="-122"/>
              </a:rPr>
              <a:t>⊕B3)=0;</a:t>
            </a:r>
            <a:endParaRPr lang="en-US" altLang="zh-CN" sz="2400" dirty="0">
              <a:latin typeface="宋体" panose="02010600030101010101" pitchFamily="2" charset="-122"/>
              <a:ea typeface="宋体" panose="02010600030101010101" pitchFamily="2" charset="-122"/>
            </a:endParaRPr>
          </a:p>
          <a:p>
            <a:pPr eaLnBrk="0" hangingPunct="0">
              <a:buSzTx/>
            </a:pPr>
            <a:r>
              <a:rPr lang="zh-CN" altLang="en-US" sz="2400" dirty="0">
                <a:latin typeface="宋体" panose="02010600030101010101" pitchFamily="2" charset="-122"/>
                <a:ea typeface="宋体" panose="02010600030101010101" pitchFamily="2" charset="-122"/>
              </a:rPr>
              <a:t>则</a:t>
            </a:r>
            <a:r>
              <a:rPr lang="en-US" altLang="zh-CN" sz="2400" dirty="0">
                <a:latin typeface="宋体" panose="02010600030101010101" pitchFamily="2" charset="-122"/>
                <a:ea typeface="宋体" panose="02010600030101010101" pitchFamily="2" charset="-122"/>
              </a:rPr>
              <a:t>Ax ⊕ Bx</a:t>
            </a:r>
            <a:r>
              <a:rPr lang="zh-CN" altLang="en-US" sz="2400" dirty="0">
                <a:latin typeface="宋体" panose="02010600030101010101" pitchFamily="2" charset="-122"/>
                <a:ea typeface="宋体" panose="02010600030101010101" pitchFamily="2" charset="-122"/>
              </a:rPr>
              <a:t>应该同时为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，当任何一个不为</a:t>
            </a:r>
            <a:r>
              <a:rPr lang="en-US" altLang="zh-CN" sz="2400" dirty="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时，说明两个数</a:t>
            </a:r>
            <a:endParaRPr lang="en-US" altLang="zh-CN" sz="2400" dirty="0">
              <a:latin typeface="宋体" panose="02010600030101010101" pitchFamily="2" charset="-122"/>
              <a:ea typeface="宋体" panose="02010600030101010101" pitchFamily="2" charset="-122"/>
            </a:endParaRPr>
          </a:p>
          <a:p>
            <a:pPr eaLnBrk="0" hangingPunct="0">
              <a:buSzTx/>
            </a:pPr>
            <a:r>
              <a:rPr lang="zh-CN" altLang="en-US" sz="2400" dirty="0">
                <a:latin typeface="宋体" panose="02010600030101010101" pitchFamily="2" charset="-122"/>
                <a:ea typeface="宋体" panose="02010600030101010101" pitchFamily="2" charset="-122"/>
              </a:rPr>
              <a:t>不相等。</a:t>
            </a:r>
            <a:endParaRPr lang="en-US" altLang="zh-CN" sz="2400" dirty="0">
              <a:latin typeface="宋体" panose="02010600030101010101" pitchFamily="2" charset="-122"/>
              <a:ea typeface="宋体" panose="02010600030101010101" pitchFamily="2" charset="-122"/>
            </a:endParaRPr>
          </a:p>
          <a:p>
            <a:pPr eaLnBrk="0" hangingPunct="0">
              <a:buSzTx/>
            </a:pPr>
            <a:r>
              <a:rPr lang="zh-CN" altLang="en-US" sz="2000" dirty="0">
                <a:latin typeface="宋体" panose="02010600030101010101" pitchFamily="2" charset="-122"/>
                <a:ea typeface="宋体" panose="02010600030101010101" pitchFamily="2" charset="-122"/>
              </a:rPr>
              <a:t>于是可得：</a:t>
            </a:r>
            <a:endParaRPr lang="en-US" altLang="zh-CN" sz="2000" dirty="0">
              <a:latin typeface="宋体" panose="02010600030101010101" pitchFamily="2" charset="-122"/>
              <a:ea typeface="宋体" panose="02010600030101010101" pitchFamily="2" charset="-122"/>
            </a:endParaRPr>
          </a:p>
          <a:p>
            <a:pPr eaLnBrk="0" hangingPunct="0">
              <a:buSzTx/>
            </a:pPr>
            <a:endParaRPr lang="en-US" altLang="zh-CN" sz="2000" dirty="0">
              <a:latin typeface="宋体" panose="02010600030101010101" pitchFamily="2" charset="-122"/>
              <a:ea typeface="宋体" panose="02010600030101010101" pitchFamily="2" charset="-122"/>
            </a:endParaRPr>
          </a:p>
          <a:p>
            <a:pPr eaLnBrk="0" hangingPunct="0">
              <a:buSzTx/>
            </a:pPr>
            <a:r>
              <a:rPr lang="en-US" altLang="zh-CN" sz="2000" dirty="0">
                <a:latin typeface="Century Gothic" pitchFamily="34" charset="0"/>
                <a:ea typeface="宋体" panose="02010600030101010101" pitchFamily="2" charset="-122"/>
              </a:rPr>
              <a:t>     </a:t>
            </a:r>
            <a:endParaRPr lang="en-US" altLang="zh-CN" sz="2000" dirty="0">
              <a:latin typeface="Century Gothic" pitchFamily="34" charset="0"/>
              <a:ea typeface="宋体" panose="02010600030101010101" pitchFamily="2" charset="-122"/>
            </a:endParaRPr>
          </a:p>
          <a:p>
            <a:pPr eaLnBrk="0" hangingPunct="0">
              <a:buSzTx/>
            </a:pPr>
            <a:endParaRPr lang="zh-CN" altLang="en-US" dirty="0">
              <a:latin typeface="Century Gothic" pitchFamily="34" charset="0"/>
              <a:ea typeface="宋体" panose="02010600030101010101" pitchFamily="2" charset="-122"/>
            </a:endParaRPr>
          </a:p>
        </p:txBody>
      </p:sp>
      <p:pic>
        <p:nvPicPr>
          <p:cNvPr id="4099" name="Picture 3"/>
          <p:cNvPicPr>
            <a:picLocks noChangeAspect="1"/>
          </p:cNvPicPr>
          <p:nvPr/>
        </p:nvPicPr>
        <p:blipFill>
          <a:blip r:embed="rId1"/>
          <a:stretch>
            <a:fillRect/>
          </a:stretch>
        </p:blipFill>
        <p:spPr>
          <a:xfrm>
            <a:off x="2244725" y="4005263"/>
            <a:ext cx="7272338" cy="773112"/>
          </a:xfrm>
          <a:prstGeom prst="rect">
            <a:avLst/>
          </a:prstGeom>
          <a:noFill/>
          <a:ln w="9525">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66" end="70"/>
                                            </p:txEl>
                                          </p:spTgt>
                                        </p:tgtEl>
                                        <p:attrNameLst>
                                          <p:attrName>style.visibility</p:attrName>
                                        </p:attrNameLst>
                                      </p:cBhvr>
                                      <p:to>
                                        <p:strVal val="visible"/>
                                      </p:to>
                                    </p:set>
                                    <p:anim calcmode="lin" valueType="num">
                                      <p:cBhvr additive="base">
                                        <p:cTn id="7" dur="500" fill="hold"/>
                                        <p:tgtEl>
                                          <p:spTgt spid="4">
                                            <p:txEl>
                                              <p:charRg st="66" end="7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66" end="7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charRg st="70" end="79"/>
                                            </p:txEl>
                                          </p:spTgt>
                                        </p:tgtEl>
                                        <p:attrNameLst>
                                          <p:attrName>style.visibility</p:attrName>
                                        </p:attrNameLst>
                                      </p:cBhvr>
                                      <p:to>
                                        <p:strVal val="visible"/>
                                      </p:to>
                                    </p:set>
                                    <p:anim calcmode="lin" valueType="num">
                                      <p:cBhvr additive="base">
                                        <p:cTn id="11" dur="500" fill="hold"/>
                                        <p:tgtEl>
                                          <p:spTgt spid="4">
                                            <p:txEl>
                                              <p:charRg st="70" end="7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charRg st="70" end="7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charRg st="79" end="114"/>
                                            </p:txEl>
                                          </p:spTgt>
                                        </p:tgtEl>
                                        <p:attrNameLst>
                                          <p:attrName>style.visibility</p:attrName>
                                        </p:attrNameLst>
                                      </p:cBhvr>
                                      <p:to>
                                        <p:strVal val="visible"/>
                                      </p:to>
                                    </p:set>
                                    <p:anim calcmode="lin" valueType="num">
                                      <p:cBhvr additive="base">
                                        <p:cTn id="15" dur="500" fill="hold"/>
                                        <p:tgtEl>
                                          <p:spTgt spid="4">
                                            <p:txEl>
                                              <p:charRg st="79" end="11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charRg st="79" end="11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charRg st="114" end="145"/>
                                            </p:txEl>
                                          </p:spTgt>
                                        </p:tgtEl>
                                        <p:attrNameLst>
                                          <p:attrName>style.visibility</p:attrName>
                                        </p:attrNameLst>
                                      </p:cBhvr>
                                      <p:to>
                                        <p:strVal val="visible"/>
                                      </p:to>
                                    </p:set>
                                    <p:anim calcmode="lin" valueType="num">
                                      <p:cBhvr additive="base">
                                        <p:cTn id="19" dur="500" fill="hold"/>
                                        <p:tgtEl>
                                          <p:spTgt spid="4">
                                            <p:txEl>
                                              <p:charRg st="114" end="14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charRg st="114" end="14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charRg st="145" end="150"/>
                                            </p:txEl>
                                          </p:spTgt>
                                        </p:tgtEl>
                                        <p:attrNameLst>
                                          <p:attrName>style.visibility</p:attrName>
                                        </p:attrNameLst>
                                      </p:cBhvr>
                                      <p:to>
                                        <p:strVal val="visible"/>
                                      </p:to>
                                    </p:set>
                                    <p:anim calcmode="lin" valueType="num">
                                      <p:cBhvr additive="base">
                                        <p:cTn id="23" dur="500" fill="hold"/>
                                        <p:tgtEl>
                                          <p:spTgt spid="4">
                                            <p:txEl>
                                              <p:charRg st="145" end="15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charRg st="145" end="15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charRg st="150" end="156"/>
                                            </p:txEl>
                                          </p:spTgt>
                                        </p:tgtEl>
                                        <p:attrNameLst>
                                          <p:attrName>style.visibility</p:attrName>
                                        </p:attrNameLst>
                                      </p:cBhvr>
                                      <p:to>
                                        <p:strVal val="visible"/>
                                      </p:to>
                                    </p:set>
                                    <p:anim calcmode="lin" valueType="num">
                                      <p:cBhvr additive="base">
                                        <p:cTn id="27" dur="500" fill="hold"/>
                                        <p:tgtEl>
                                          <p:spTgt spid="4">
                                            <p:txEl>
                                              <p:charRg st="150" end="15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charRg st="150" end="15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099"/>
                                        </p:tgtEl>
                                        <p:attrNameLst>
                                          <p:attrName>style.visibility</p:attrName>
                                        </p:attrNameLst>
                                      </p:cBhvr>
                                      <p:to>
                                        <p:strVal val="visible"/>
                                      </p:to>
                                    </p:set>
                                    <p:animEffect transition="in" filter="fade">
                                      <p:cBhvr>
                                        <p:cTn id="33" dur="1000"/>
                                        <p:tgtEl>
                                          <p:spTgt spid="4099"/>
                                        </p:tgtEl>
                                      </p:cBhvr>
                                    </p:animEffect>
                                    <p:anim calcmode="lin" valueType="num">
                                      <p:cBhvr>
                                        <p:cTn id="34" dur="1000" fill="hold"/>
                                        <p:tgtEl>
                                          <p:spTgt spid="4099"/>
                                        </p:tgtEl>
                                        <p:attrNameLst>
                                          <p:attrName>ppt_x</p:attrName>
                                        </p:attrNameLst>
                                      </p:cBhvr>
                                      <p:tavLst>
                                        <p:tav tm="0">
                                          <p:val>
                                            <p:strVal val="#ppt_x"/>
                                          </p:val>
                                        </p:tav>
                                        <p:tav tm="100000">
                                          <p:val>
                                            <p:strVal val="#ppt_x"/>
                                          </p:val>
                                        </p:tav>
                                      </p:tavLst>
                                    </p:anim>
                                    <p:anim calcmode="lin" valueType="num">
                                      <p:cBhvr>
                                        <p:cTn id="35"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2"/>
          <p:cNvPicPr>
            <a:picLocks noChangeAspect="1"/>
          </p:cNvPicPr>
          <p:nvPr/>
        </p:nvPicPr>
        <p:blipFill>
          <a:blip r:embed="rId1"/>
          <a:stretch>
            <a:fillRect/>
          </a:stretch>
        </p:blipFill>
        <p:spPr>
          <a:xfrm>
            <a:off x="3143250" y="404813"/>
            <a:ext cx="5256213" cy="5981700"/>
          </a:xfrm>
          <a:prstGeom prst="rect">
            <a:avLst/>
          </a:prstGeom>
          <a:noFill/>
          <a:ln w="9525">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Box 3"/>
          <p:cNvSpPr txBox="1">
            <a:spLocks noChangeArrowheads="1"/>
          </p:cNvSpPr>
          <p:nvPr/>
        </p:nvSpPr>
        <p:spPr bwMode="auto">
          <a:xfrm>
            <a:off x="2063750" y="536575"/>
            <a:ext cx="81467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dirty="0"/>
              <a:t>30.D</a:t>
            </a:r>
            <a:r>
              <a:rPr lang="zh-CN" altLang="en-US" sz="2400" dirty="0"/>
              <a:t>触发器如图所示，用适当的逻辑门，将</a:t>
            </a:r>
            <a:r>
              <a:rPr lang="en-US" altLang="zh-CN" sz="2400" dirty="0"/>
              <a:t>D</a:t>
            </a:r>
            <a:r>
              <a:rPr lang="zh-CN" altLang="en-US" sz="2400" dirty="0"/>
              <a:t>触发器转换为</a:t>
            </a:r>
            <a:endParaRPr lang="en-US" altLang="zh-CN" sz="2400" dirty="0"/>
          </a:p>
          <a:p>
            <a:pPr eaLnBrk="0" hangingPunct="0"/>
            <a:r>
              <a:rPr lang="en-US" altLang="zh-CN" sz="2400" dirty="0"/>
              <a:t>T</a:t>
            </a:r>
            <a:r>
              <a:rPr lang="zh-CN" altLang="en-US" sz="2400" dirty="0"/>
              <a:t>触发器。</a:t>
            </a:r>
            <a:endParaRPr lang="zh-CN" altLang="en-US" sz="2400" dirty="0"/>
          </a:p>
        </p:txBody>
      </p:sp>
      <p:pic>
        <p:nvPicPr>
          <p:cNvPr id="614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8163" y="1368425"/>
            <a:ext cx="30575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Rot="1" noChangeAspect="1" noMove="1" noResize="1" noEditPoints="1" noAdjustHandles="1" noChangeArrowheads="1" noChangeShapeType="1" noTextEdit="1"/>
          </p:cNvSpPr>
          <p:nvPr/>
        </p:nvSpPr>
        <p:spPr>
          <a:xfrm>
            <a:off x="2207568" y="2060848"/>
            <a:ext cx="5030544" cy="2677656"/>
          </a:xfrm>
          <a:prstGeom prst="rect">
            <a:avLst/>
          </a:prstGeom>
          <a:blipFill rotWithShape="0">
            <a:blip r:embed="rId2"/>
            <a:stretch>
              <a:fillRect l="-1818" t="-2506" r="-970"/>
            </a:stretch>
          </a:blipFill>
        </p:spPr>
        <p:txBody>
          <a:bodyPr/>
          <a:lstStyle/>
          <a:p>
            <a:pPr eaLnBrk="0" hangingPunct="0">
              <a:defRPr/>
            </a:pPr>
            <a:r>
              <a:rPr lang="zh-CN" altLang="en-US">
                <a:noFill/>
              </a:rPr>
              <a:t> </a:t>
            </a:r>
            <a:endParaRPr lang="zh-CN" altLang="en-US">
              <a:no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3284538"/>
            <a:ext cx="32273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1000"/>
                                        <p:tgtEl>
                                          <p:spTgt spid="6147"/>
                                        </p:tgtEl>
                                      </p:cBhvr>
                                    </p:animEffect>
                                    <p:anim calcmode="lin" valueType="num">
                                      <p:cBhvr>
                                        <p:cTn id="13" dur="1000" fill="hold"/>
                                        <p:tgtEl>
                                          <p:spTgt spid="6147"/>
                                        </p:tgtEl>
                                        <p:attrNameLst>
                                          <p:attrName>ppt_x</p:attrName>
                                        </p:attrNameLst>
                                      </p:cBhvr>
                                      <p:tavLst>
                                        <p:tav tm="0">
                                          <p:val>
                                            <p:strVal val="#ppt_x"/>
                                          </p:val>
                                        </p:tav>
                                        <p:tav tm="100000">
                                          <p:val>
                                            <p:strVal val="#ppt_x"/>
                                          </p:val>
                                        </p:tav>
                                      </p:tavLst>
                                    </p:anim>
                                    <p:anim calcmode="lin" valueType="num">
                                      <p:cBhvr>
                                        <p:cTn id="14"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765175"/>
            <a:ext cx="7772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23" y="3328926"/>
            <a:ext cx="32273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3"/>
          <p:cNvSpPr txBox="1">
            <a:spLocks noChangeArrowheads="1"/>
          </p:cNvSpPr>
          <p:nvPr/>
        </p:nvSpPr>
        <p:spPr bwMode="auto">
          <a:xfrm>
            <a:off x="2063750" y="428625"/>
            <a:ext cx="741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dirty="0"/>
              <a:t>五</a:t>
            </a:r>
            <a:r>
              <a:rPr lang="en-US" altLang="zh-CN" sz="2400" dirty="0"/>
              <a:t>.</a:t>
            </a:r>
            <a:r>
              <a:rPr lang="zh-CN" altLang="en-US" sz="2400" dirty="0"/>
              <a:t>综合应用题</a:t>
            </a:r>
            <a:endParaRPr lang="en-US" altLang="zh-CN" sz="2400" dirty="0"/>
          </a:p>
          <a:p>
            <a:pPr eaLnBrk="0" hangingPunct="0"/>
            <a:r>
              <a:rPr lang="en-US" altLang="zh-CN" sz="2400" dirty="0"/>
              <a:t>31.</a:t>
            </a:r>
            <a:r>
              <a:rPr lang="zh-CN" altLang="en-US" sz="2400" dirty="0"/>
              <a:t>电路如图所示，列出真值表，分析该电路的功能。</a:t>
            </a:r>
            <a:endParaRPr lang="en-US" altLang="zh-CN" sz="2400" dirty="0"/>
          </a:p>
          <a:p>
            <a:pPr eaLnBrk="0" hangingPunct="0"/>
            <a:r>
              <a:rPr lang="en-US" altLang="zh-CN" sz="2400" dirty="0"/>
              <a:t>74LS283</a:t>
            </a:r>
            <a:r>
              <a:rPr lang="zh-CN" altLang="en-US" sz="2400" dirty="0"/>
              <a:t>为四位并行加法器。</a:t>
            </a:r>
            <a:endParaRPr lang="en-US" altLang="zh-CN" sz="2400" dirty="0"/>
          </a:p>
        </p:txBody>
      </p:sp>
      <p:sp>
        <p:nvSpPr>
          <p:cNvPr id="6" name="TextBox 5"/>
          <p:cNvSpPr txBox="1">
            <a:spLocks noRot="1" noChangeAspect="1" noMove="1" noResize="1" noEditPoints="1" noAdjustHandles="1" noChangeArrowheads="1" noChangeShapeType="1" noTextEdit="1"/>
          </p:cNvSpPr>
          <p:nvPr/>
        </p:nvSpPr>
        <p:spPr>
          <a:xfrm>
            <a:off x="2082145" y="2130530"/>
            <a:ext cx="3509799" cy="3693318"/>
          </a:xfrm>
          <a:prstGeom prst="rect">
            <a:avLst/>
          </a:prstGeom>
          <a:blipFill rotWithShape="0">
            <a:blip r:embed="rId1"/>
            <a:stretch>
              <a:fillRect l="-2783" t="-1815"/>
            </a:stretch>
          </a:blipFill>
        </p:spPr>
        <p:txBody>
          <a:bodyPr/>
          <a:lstStyle/>
          <a:p>
            <a:pPr eaLnBrk="0" hangingPunct="0">
              <a:defRPr/>
            </a:pPr>
            <a:r>
              <a:rPr lang="zh-CN" altLang="en-US" dirty="0">
                <a:noFill/>
              </a:rPr>
              <a:t> </a:t>
            </a:r>
            <a:endParaRPr lang="zh-CN" altLang="en-US" dirty="0">
              <a:noFill/>
            </a:endParaRPr>
          </a:p>
        </p:txBody>
      </p:sp>
      <p:pic>
        <p:nvPicPr>
          <p:cNvPr id="63491" name="Picture 3" descr="E:\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1362075"/>
            <a:ext cx="42354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10" dur="500"/>
                                        <p:tgtEl>
                                          <p:spTgt spid="6">
                                            <p:txEl>
                                              <p:char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13" dur="500"/>
                                        <p:tgtEl>
                                          <p:spTgt spid="6">
                                            <p:txEl>
                                              <p:char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16" dur="500"/>
                                        <p:tgtEl>
                                          <p:spTgt spid="6">
                                            <p:txEl>
                                              <p:charRg st="2" end="2"/>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19" dur="500"/>
                                        <p:tgtEl>
                                          <p:spTgt spid="6">
                                            <p:txEl>
                                              <p:charRg st="2" end="2"/>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22" dur="500"/>
                                        <p:tgtEl>
                                          <p:spTgt spid="6">
                                            <p:txEl>
                                              <p:charRg st="2" end="2"/>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6">
                                            <p:txEl>
                                              <p:charRg st="2" end="2"/>
                                            </p:txEl>
                                          </p:spTgt>
                                        </p:tgtEl>
                                        <p:attrNameLst>
                                          <p:attrName>style.visibility</p:attrName>
                                        </p:attrNameLst>
                                      </p:cBhvr>
                                      <p:to>
                                        <p:strVal val="visible"/>
                                      </p:to>
                                    </p:set>
                                    <p:animEffect transition="in" filter="randombar(horizontal)">
                                      <p:cBhvr>
                                        <p:cTn id="25" dur="500"/>
                                        <p:tgtEl>
                                          <p:spTgt spid="6">
                                            <p:txEl>
                                              <p:char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charRg st="2" end="2"/>
                                            </p:txEl>
                                          </p:spTgt>
                                        </p:tgtEl>
                                        <p:attrNameLst>
                                          <p:attrName>style.visibility</p:attrName>
                                        </p:attrNameLst>
                                      </p:cBhvr>
                                      <p:to>
                                        <p:strVal val="visible"/>
                                      </p:to>
                                    </p:set>
                                    <p:anim calcmode="lin" valueType="num">
                                      <p:cBhvr additive="base">
                                        <p:cTn id="30" dur="500" fill="hold"/>
                                        <p:tgtEl>
                                          <p:spTgt spid="6">
                                            <p:txEl>
                                              <p:char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char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6738" y="138113"/>
            <a:ext cx="83820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左箭头 4"/>
          <p:cNvSpPr/>
          <p:nvPr/>
        </p:nvSpPr>
        <p:spPr>
          <a:xfrm>
            <a:off x="3432175" y="2708275"/>
            <a:ext cx="5976938" cy="2808288"/>
          </a:xfrm>
          <a:prstGeom prst="lef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zh-CN" altLang="en-US" sz="2400" dirty="0">
                <a:solidFill>
                  <a:srgbClr val="FF0000"/>
                </a:solidFill>
              </a:rPr>
              <a:t>结论：</a:t>
            </a:r>
            <a:r>
              <a:rPr lang="zh-CN" altLang="zh-CN" sz="2400" dirty="0">
                <a:solidFill>
                  <a:srgbClr val="FF0000"/>
                </a:solidFill>
              </a:rPr>
              <a:t>功能为</a:t>
            </a:r>
            <a:r>
              <a:rPr lang="zh-CN" altLang="en-US" sz="2400" dirty="0">
                <a:solidFill>
                  <a:srgbClr val="FF0000"/>
                </a:solidFill>
              </a:rPr>
              <a:t>将自然二</a:t>
            </a:r>
            <a:r>
              <a:rPr lang="zh-CN" altLang="zh-CN" sz="2400" dirty="0">
                <a:solidFill>
                  <a:srgbClr val="FF0000"/>
                </a:solidFill>
              </a:rPr>
              <a:t>进制变</a:t>
            </a:r>
            <a:r>
              <a:rPr lang="zh-CN" altLang="en-US" sz="2400" dirty="0">
                <a:solidFill>
                  <a:srgbClr val="FF0000"/>
                </a:solidFill>
              </a:rPr>
              <a:t>为权值为</a:t>
            </a:r>
            <a:r>
              <a:rPr lang="en-US" altLang="zh-CN" sz="2400" dirty="0">
                <a:solidFill>
                  <a:srgbClr val="FF0000"/>
                </a:solidFill>
              </a:rPr>
              <a:t>10</a:t>
            </a:r>
            <a:r>
              <a:rPr lang="zh-CN" altLang="en-US" sz="2400" dirty="0">
                <a:solidFill>
                  <a:srgbClr val="FF0000"/>
                </a:solidFill>
              </a:rPr>
              <a:t>、</a:t>
            </a:r>
            <a:r>
              <a:rPr lang="en-US" altLang="zh-CN" sz="2400" dirty="0">
                <a:solidFill>
                  <a:srgbClr val="FF0000"/>
                </a:solidFill>
              </a:rPr>
              <a:t>8</a:t>
            </a:r>
            <a:r>
              <a:rPr lang="zh-CN" altLang="en-US" sz="2400" dirty="0">
                <a:solidFill>
                  <a:srgbClr val="FF0000"/>
                </a:solidFill>
              </a:rPr>
              <a:t>、</a:t>
            </a:r>
            <a:r>
              <a:rPr lang="en-US" altLang="zh-CN" sz="2400" dirty="0">
                <a:solidFill>
                  <a:srgbClr val="FF0000"/>
                </a:solidFill>
              </a:rPr>
              <a:t>4</a:t>
            </a:r>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的二进制码或</a:t>
            </a:r>
            <a:r>
              <a:rPr lang="en-US" altLang="zh-CN" sz="2400" dirty="0">
                <a:solidFill>
                  <a:srgbClr val="FF0000"/>
                </a:solidFill>
              </a:rPr>
              <a:t>2</a:t>
            </a:r>
            <a:r>
              <a:rPr lang="zh-CN" altLang="en-US" sz="2400" dirty="0">
                <a:solidFill>
                  <a:srgbClr val="FF0000"/>
                </a:solidFill>
              </a:rPr>
              <a:t>为</a:t>
            </a:r>
            <a:r>
              <a:rPr lang="en-US" altLang="zh-CN" sz="2400" dirty="0">
                <a:solidFill>
                  <a:srgbClr val="FF0000"/>
                </a:solidFill>
              </a:rPr>
              <a:t>BCD8421</a:t>
            </a:r>
            <a:r>
              <a:rPr lang="zh-CN" altLang="en-US" sz="2400" dirty="0">
                <a:solidFill>
                  <a:srgbClr val="FF0000"/>
                </a:solidFill>
              </a:rPr>
              <a:t>码</a:t>
            </a:r>
            <a:endParaRPr lang="zh-CN" altLang="en-US" dirty="0">
              <a:solidFill>
                <a:srgbClr val="FF0000"/>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1"/>
          <p:cNvSpPr>
            <a:spLocks noGrp="1"/>
          </p:cNvSpPr>
          <p:nvPr>
            <p:ph type="ctrTitle"/>
          </p:nvPr>
        </p:nvSpPr>
        <p:spPr>
          <a:xfrm>
            <a:off x="1155700" y="2100263"/>
            <a:ext cx="8824913" cy="2676525"/>
          </a:xfrm>
        </p:spPr>
        <p:txBody>
          <a:bodyPr vert="horz" wrap="square" lIns="91440" tIns="45720" rIns="91440" bIns="45720" anchor="b"/>
          <a:p>
            <a:pPr defTabSz="457200" eaLnBrk="1" hangingPunct="1">
              <a:buClrTx/>
              <a:buSzTx/>
              <a:buFontTx/>
            </a:pPr>
            <a:r>
              <a:rPr lang="zh-CN" altLang="en-US" kern="1200" dirty="0">
                <a:latin typeface="+mj-lt"/>
                <a:ea typeface="宋体" panose="02010600030101010101" pitchFamily="2" charset="-122"/>
                <a:cs typeface="+mj-cs"/>
              </a:rPr>
              <a:t>数字逻辑</a:t>
            </a:r>
            <a:endParaRPr lang="zh-CN" altLang="en-US" kern="1200" dirty="0">
              <a:latin typeface="+mj-lt"/>
              <a:ea typeface="宋体" panose="02010600030101010101" pitchFamily="2" charset="-122"/>
              <a:cs typeface="+mj-cs"/>
            </a:endParaRPr>
          </a:p>
        </p:txBody>
      </p:sp>
      <p:sp>
        <p:nvSpPr>
          <p:cNvPr id="3" name="副标题 2"/>
          <p:cNvSpPr>
            <a:spLocks noGrp="1"/>
          </p:cNvSpPr>
          <p:nvPr>
            <p:ph type="subTitle" idx="1"/>
          </p:nvPr>
        </p:nvSpPr>
        <p:spPr bwMode="gray">
          <a:xfrm>
            <a:off x="1155700" y="4776788"/>
            <a:ext cx="8824913" cy="862013"/>
          </a:xfrm>
        </p:spPr>
        <p:txBody>
          <a:bodyPr vert="horz" wrap="square" lIns="91440" tIns="45720" rIns="91440" bIns="45720" numCol="1" rtlCol="0" anchor="t" anchorCtr="0" compatLnSpc="1">
            <a:normAutofit/>
          </a:bodyPr>
          <a:lstStyle/>
          <a:p>
            <a:pPr marL="0" marR="0" lvl="0" indent="0" algn="l" defTabSz="457200" rtl="0" eaLnBrk="1" fontAlgn="auto" latinLnBrk="0" hangingPunct="1">
              <a:lnSpc>
                <a:spcPct val="100000"/>
              </a:lnSpc>
              <a:spcBef>
                <a:spcPts val="1000"/>
              </a:spcBef>
              <a:spcAft>
                <a:spcPts val="0"/>
              </a:spcAft>
              <a:buClr>
                <a:schemeClr val="accent1"/>
              </a:buClr>
              <a:buSzPct val="80000"/>
              <a:buFont typeface="Wingdings 3" pitchFamily="18" charset="2"/>
              <a:buNone/>
              <a:defRPr/>
            </a:pPr>
            <a:r>
              <a:rPr kumimoji="0" lang="zh-CN" altLang="en-US" sz="1800" b="0" i="0" u="none" strike="noStrike" kern="1200" cap="all" spc="0" normalizeH="0" baseline="0" noProof="0" dirty="0">
                <a:ln>
                  <a:noFill/>
                </a:ln>
                <a:solidFill>
                  <a:schemeClr val="accent1">
                    <a:lumMod val="60000"/>
                    <a:lumOff val="40000"/>
                  </a:schemeClr>
                </a:solidFill>
                <a:effectLst/>
                <a:uLnTx/>
                <a:uFillTx/>
                <a:latin typeface="+mn-lt"/>
                <a:ea typeface="+mn-ea"/>
                <a:cs typeface="+mn-cs"/>
              </a:rPr>
              <a:t>期中讲评</a:t>
            </a:r>
            <a:endParaRPr kumimoji="0" lang="zh-CN" altLang="en-US" sz="1800" b="0" i="0" u="none" strike="noStrike" kern="1200" cap="all" spc="0" normalizeH="0" baseline="0" noProof="0" dirty="0">
              <a:ln>
                <a:noFill/>
              </a:ln>
              <a:solidFill>
                <a:schemeClr val="accent1">
                  <a:lumMod val="60000"/>
                  <a:lumOff val="40000"/>
                </a:schemeClr>
              </a:solidFill>
              <a:effectLst/>
              <a:uLnTx/>
              <a:uFillTx/>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4"/>
          <p:cNvSpPr txBox="1">
            <a:spLocks noChangeArrowheads="1"/>
          </p:cNvSpPr>
          <p:nvPr/>
        </p:nvSpPr>
        <p:spPr bwMode="auto">
          <a:xfrm>
            <a:off x="831850" y="1557338"/>
            <a:ext cx="88184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1.</a:t>
            </a:r>
            <a:r>
              <a:rPr lang="zh-CN" altLang="en-US" sz="2400" dirty="0"/>
              <a:t>三态输出门集成电路的特点是（）。</a:t>
            </a:r>
            <a:endParaRPr lang="en-US" altLang="zh-CN" sz="2400" dirty="0"/>
          </a:p>
          <a:p>
            <a:pPr marL="457200" indent="-457200">
              <a:buFont typeface="+mj-lt"/>
              <a:buAutoNum type="alphaUcPeriod"/>
            </a:pPr>
            <a:r>
              <a:rPr lang="zh-CN" altLang="en-US" sz="2400" dirty="0"/>
              <a:t>输出端悬空，形成与输入端不同的电压值的高、低电平。</a:t>
            </a:r>
            <a:endParaRPr lang="en-US" altLang="zh-CN" sz="2400" dirty="0"/>
          </a:p>
          <a:p>
            <a:pPr marL="457200" indent="-457200">
              <a:buFont typeface="+mj-lt"/>
              <a:buAutoNum type="alphaUcPeriod"/>
            </a:pPr>
            <a:r>
              <a:rPr lang="zh-CN" altLang="en-US" sz="2400" dirty="0"/>
              <a:t>无论何种状态，输出端始终呈现“高阻抗”现象。</a:t>
            </a:r>
            <a:endParaRPr lang="en-US" altLang="zh-CN" sz="2400" dirty="0"/>
          </a:p>
          <a:p>
            <a:pPr marL="457200" indent="-457200">
              <a:buFont typeface="+mj-lt"/>
              <a:buAutoNum type="alphaUcPeriod"/>
            </a:pPr>
            <a:r>
              <a:rPr lang="zh-CN" altLang="en-US" sz="2400" dirty="0"/>
              <a:t>能形成“线与”的功能。</a:t>
            </a:r>
            <a:endParaRPr lang="en-US" altLang="zh-CN" sz="2400" dirty="0"/>
          </a:p>
          <a:p>
            <a:pPr marL="457200" indent="-457200">
              <a:buFont typeface="+mj-lt"/>
              <a:buAutoNum type="alphaUcPeriod"/>
            </a:pPr>
            <a:r>
              <a:rPr lang="zh-CN" altLang="en-US" sz="2400" dirty="0"/>
              <a:t>输入端控制输出端，可呈现高、低电平及“高阻抗”</a:t>
            </a:r>
            <a:r>
              <a:rPr lang="en-US" altLang="zh-CN" sz="2400" dirty="0"/>
              <a:t>3</a:t>
            </a:r>
            <a:r>
              <a:rPr lang="zh-CN" altLang="en-US" sz="2400" dirty="0"/>
              <a:t>种状态</a:t>
            </a:r>
            <a:endParaRPr lang="zh-CN" altLang="en-US" sz="2400" dirty="0"/>
          </a:p>
        </p:txBody>
      </p:sp>
      <p:sp>
        <p:nvSpPr>
          <p:cNvPr id="16388" name="文本框 5"/>
          <p:cNvSpPr txBox="1">
            <a:spLocks noChangeArrowheads="1"/>
          </p:cNvSpPr>
          <p:nvPr/>
        </p:nvSpPr>
        <p:spPr bwMode="auto">
          <a:xfrm>
            <a:off x="831850" y="5300662"/>
            <a:ext cx="1337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D</a:t>
            </a:r>
            <a:endParaRPr lang="zh-CN" altLang="en-US" sz="2400" dirty="0"/>
          </a:p>
        </p:txBody>
      </p:sp>
      <p:sp>
        <p:nvSpPr>
          <p:cNvPr id="2" name="文本框 1"/>
          <p:cNvSpPr txBox="1"/>
          <p:nvPr/>
        </p:nvSpPr>
        <p:spPr>
          <a:xfrm>
            <a:off x="930727" y="3967843"/>
            <a:ext cx="8818440" cy="830997"/>
          </a:xfrm>
          <a:prstGeom prst="rect">
            <a:avLst/>
          </a:prstGeom>
          <a:noFill/>
        </p:spPr>
        <p:txBody>
          <a:bodyPr wrap="square" rtlCol="0">
            <a:spAutoFit/>
          </a:bodyPr>
          <a:lstStyle/>
          <a:p>
            <a:r>
              <a:rPr lang="zh-CN" altLang="en-US" sz="2400" dirty="0"/>
              <a:t>解析：</a:t>
            </a:r>
            <a:r>
              <a:rPr lang="en-US" altLang="zh-CN" sz="2400" dirty="0"/>
              <a:t>C</a:t>
            </a:r>
            <a:r>
              <a:rPr lang="zh-CN" altLang="en-US" sz="2400" dirty="0"/>
              <a:t>选项，能形成“线与”功能的是</a:t>
            </a:r>
            <a:r>
              <a:rPr lang="en-US" altLang="zh-CN" sz="2400" dirty="0"/>
              <a:t>OC</a:t>
            </a:r>
            <a:r>
              <a:rPr lang="zh-CN" altLang="en-US" sz="2400" dirty="0"/>
              <a:t>门。</a:t>
            </a:r>
            <a:endParaRPr lang="en-US" altLang="zh-CN" sz="2400" dirty="0"/>
          </a:p>
          <a:p>
            <a:r>
              <a:rPr lang="en-US" altLang="zh-CN" sz="2400" dirty="0"/>
              <a:t>D</a:t>
            </a:r>
            <a:r>
              <a:rPr lang="zh-CN" altLang="en-US" sz="2400" dirty="0"/>
              <a:t>选项正确。</a:t>
            </a:r>
            <a:endParaRPr lang="zh-CN" altLang="en-US" sz="2400" dirty="0"/>
          </a:p>
        </p:txBody>
      </p:sp>
      <p:grpSp>
        <p:nvGrpSpPr>
          <p:cNvPr id="8" name="Group 82"/>
          <p:cNvGrpSpPr/>
          <p:nvPr/>
        </p:nvGrpSpPr>
        <p:grpSpPr bwMode="auto">
          <a:xfrm>
            <a:off x="6342753" y="3454408"/>
            <a:ext cx="3543300" cy="3136900"/>
            <a:chOff x="208" y="96"/>
            <a:chExt cx="2232" cy="1976"/>
          </a:xfrm>
        </p:grpSpPr>
        <p:sp>
          <p:nvSpPr>
            <p:cNvPr id="9" name="Line 83"/>
            <p:cNvSpPr>
              <a:spLocks noChangeShapeType="1"/>
            </p:cNvSpPr>
            <p:nvPr/>
          </p:nvSpPr>
          <p:spPr bwMode="auto">
            <a:xfrm flipV="1">
              <a:off x="1665" y="969"/>
              <a:ext cx="729" cy="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84"/>
            <p:cNvSpPr>
              <a:spLocks noChangeShapeType="1"/>
            </p:cNvSpPr>
            <p:nvPr/>
          </p:nvSpPr>
          <p:spPr bwMode="auto">
            <a:xfrm flipH="1">
              <a:off x="1842" y="704"/>
              <a:ext cx="7" cy="10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1" name="Group 85"/>
            <p:cNvGrpSpPr/>
            <p:nvPr/>
          </p:nvGrpSpPr>
          <p:grpSpPr bwMode="auto">
            <a:xfrm>
              <a:off x="1829" y="456"/>
              <a:ext cx="89" cy="241"/>
              <a:chOff x="1877" y="968"/>
              <a:chExt cx="89" cy="241"/>
            </a:xfrm>
          </p:grpSpPr>
          <p:sp>
            <p:nvSpPr>
              <p:cNvPr id="39" name="Line 86"/>
              <p:cNvSpPr>
                <a:spLocks noChangeShapeType="1"/>
              </p:cNvSpPr>
              <p:nvPr/>
            </p:nvSpPr>
            <p:spPr bwMode="auto">
              <a:xfrm>
                <a:off x="1877" y="1208"/>
                <a:ext cx="88" cy="1"/>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87"/>
              <p:cNvSpPr>
                <a:spLocks noChangeShapeType="1"/>
              </p:cNvSpPr>
              <p:nvPr/>
            </p:nvSpPr>
            <p:spPr bwMode="auto">
              <a:xfrm flipV="1">
                <a:off x="1877" y="968"/>
                <a:ext cx="0" cy="24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88"/>
              <p:cNvSpPr>
                <a:spLocks noChangeShapeType="1"/>
              </p:cNvSpPr>
              <p:nvPr/>
            </p:nvSpPr>
            <p:spPr bwMode="auto">
              <a:xfrm flipV="1">
                <a:off x="1965" y="968"/>
                <a:ext cx="1" cy="24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89"/>
              <p:cNvSpPr>
                <a:spLocks noChangeShapeType="1"/>
              </p:cNvSpPr>
              <p:nvPr/>
            </p:nvSpPr>
            <p:spPr bwMode="auto">
              <a:xfrm>
                <a:off x="1877" y="968"/>
                <a:ext cx="88" cy="1"/>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 name="Line 90"/>
            <p:cNvSpPr>
              <a:spLocks noChangeShapeType="1"/>
            </p:cNvSpPr>
            <p:nvPr/>
          </p:nvSpPr>
          <p:spPr bwMode="auto">
            <a:xfrm flipV="1">
              <a:off x="1881" y="256"/>
              <a:ext cx="1" cy="21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Rectangle 91"/>
            <p:cNvSpPr>
              <a:spLocks noChangeArrowheads="1"/>
            </p:cNvSpPr>
            <p:nvPr/>
          </p:nvSpPr>
          <p:spPr bwMode="auto">
            <a:xfrm>
              <a:off x="1942" y="96"/>
              <a:ext cx="4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defRPr/>
              </a:pPr>
              <a:r>
                <a:rPr kumimoji="1" lang="en-US" altLang="zh-CN" sz="2400" b="1">
                  <a:effectLst>
                    <a:outerShdw blurRad="38100" dist="38100" dir="2700000" algn="tl">
                      <a:srgbClr val="C0C0C0"/>
                    </a:outerShdw>
                  </a:effectLst>
                  <a:latin typeface="Times New Roman" panose="02020603050405020304" pitchFamily="18" charset="0"/>
                </a:rPr>
                <a:t>V</a:t>
              </a:r>
              <a:r>
                <a:rPr kumimoji="1" lang="en-US" altLang="zh-CN" sz="2400" b="1" baseline="-30000">
                  <a:effectLst>
                    <a:outerShdw blurRad="38100" dist="38100" dir="2700000" algn="tl">
                      <a:srgbClr val="C0C0C0"/>
                    </a:outerShdw>
                  </a:effectLst>
                  <a:latin typeface="Times New Roman" panose="02020603050405020304" pitchFamily="18" charset="0"/>
                </a:rPr>
                <a:t>CC</a:t>
              </a:r>
              <a:endParaRPr kumimoji="1" lang="en-US" altLang="zh-CN" sz="2400" b="1">
                <a:effectLst>
                  <a:outerShdw blurRad="38100" dist="38100" dir="2700000" algn="tl">
                    <a:srgbClr val="C0C0C0"/>
                  </a:outerShdw>
                </a:effectLst>
                <a:latin typeface="Times New Roman" panose="02020603050405020304" pitchFamily="18" charset="0"/>
              </a:endParaRPr>
            </a:p>
          </p:txBody>
        </p:sp>
        <p:sp>
          <p:nvSpPr>
            <p:cNvPr id="14" name="Text Box 92"/>
            <p:cNvSpPr txBox="1">
              <a:spLocks noChangeArrowheads="1"/>
            </p:cNvSpPr>
            <p:nvPr/>
          </p:nvSpPr>
          <p:spPr bwMode="auto">
            <a:xfrm>
              <a:off x="1945" y="43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en-US" altLang="zh-CN" sz="2400" b="1">
                  <a:solidFill>
                    <a:schemeClr val="tx2"/>
                  </a:solidFill>
                  <a:effectLst>
                    <a:outerShdw blurRad="38100" dist="38100" dir="2700000" algn="tl">
                      <a:srgbClr val="C0C0C0"/>
                    </a:outerShdw>
                  </a:effectLst>
                  <a:latin typeface="Times New Roman" panose="02020603050405020304" pitchFamily="18" charset="0"/>
                </a:rPr>
                <a:t>R</a:t>
              </a:r>
              <a:endParaRPr kumimoji="1" lang="en-US" altLang="zh-CN" sz="2400" b="1">
                <a:solidFill>
                  <a:schemeClr val="tx2"/>
                </a:solidFill>
                <a:effectLst>
                  <a:outerShdw blurRad="38100" dist="38100" dir="2700000" algn="tl">
                    <a:srgbClr val="C0C0C0"/>
                  </a:outerShdw>
                </a:effectLst>
                <a:latin typeface="Times New Roman" panose="02020603050405020304" pitchFamily="18" charset="0"/>
              </a:endParaRPr>
            </a:p>
          </p:txBody>
        </p:sp>
        <p:sp>
          <p:nvSpPr>
            <p:cNvPr id="15" name="Rectangle 93"/>
            <p:cNvSpPr>
              <a:spLocks noChangeArrowheads="1"/>
            </p:cNvSpPr>
            <p:nvPr/>
          </p:nvSpPr>
          <p:spPr bwMode="auto">
            <a:xfrm>
              <a:off x="880" y="688"/>
              <a:ext cx="480" cy="576"/>
            </a:xfrm>
            <a:prstGeom prst="rect">
              <a:avLst/>
            </a:prstGeom>
            <a:noFill/>
            <a:ln w="38100">
              <a:solidFill>
                <a:schemeClr val="tx1"/>
              </a:solidFill>
              <a:miter lim="800000"/>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Line 94"/>
            <p:cNvSpPr>
              <a:spLocks noChangeShapeType="1"/>
            </p:cNvSpPr>
            <p:nvPr/>
          </p:nvSpPr>
          <p:spPr bwMode="auto">
            <a:xfrm>
              <a:off x="592" y="83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7" name="Line 95"/>
            <p:cNvSpPr>
              <a:spLocks noChangeShapeType="1"/>
            </p:cNvSpPr>
            <p:nvPr/>
          </p:nvSpPr>
          <p:spPr bwMode="auto">
            <a:xfrm>
              <a:off x="592" y="112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8" name="Line 96"/>
            <p:cNvSpPr>
              <a:spLocks noChangeShapeType="1"/>
            </p:cNvSpPr>
            <p:nvPr/>
          </p:nvSpPr>
          <p:spPr bwMode="auto">
            <a:xfrm flipH="1" flipV="1">
              <a:off x="1472" y="976"/>
              <a:ext cx="43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19" name="Text Box 97"/>
            <p:cNvSpPr txBox="1">
              <a:spLocks noChangeArrowheads="1"/>
            </p:cNvSpPr>
            <p:nvPr/>
          </p:nvSpPr>
          <p:spPr bwMode="auto">
            <a:xfrm>
              <a:off x="208" y="640"/>
              <a:ext cx="25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A</a:t>
              </a:r>
              <a:endParaRPr kumimoji="1" lang="en-US" altLang="zh-CN" sz="2400" b="1">
                <a:latin typeface="Times New Roman" panose="02020603050405020304" pitchFamily="18" charset="0"/>
              </a:endParaRPr>
            </a:p>
          </p:txBody>
        </p:sp>
        <p:sp>
          <p:nvSpPr>
            <p:cNvPr id="20" name="Text Box 98"/>
            <p:cNvSpPr txBox="1">
              <a:spLocks noChangeArrowheads="1"/>
            </p:cNvSpPr>
            <p:nvPr/>
          </p:nvSpPr>
          <p:spPr bwMode="auto">
            <a:xfrm>
              <a:off x="213" y="928"/>
              <a:ext cx="24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B</a:t>
              </a:r>
              <a:endParaRPr kumimoji="1" lang="en-US" altLang="zh-CN" sz="2400" b="1">
                <a:latin typeface="Times New Roman" panose="02020603050405020304" pitchFamily="18" charset="0"/>
              </a:endParaRPr>
            </a:p>
          </p:txBody>
        </p:sp>
        <p:sp>
          <p:nvSpPr>
            <p:cNvPr id="21" name="Text Box 99"/>
            <p:cNvSpPr txBox="1">
              <a:spLocks noChangeArrowheads="1"/>
            </p:cNvSpPr>
            <p:nvPr/>
          </p:nvSpPr>
          <p:spPr bwMode="auto">
            <a:xfrm>
              <a:off x="928" y="688"/>
              <a:ext cx="2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tx2"/>
                  </a:solidFill>
                  <a:latin typeface="Times New Roman" panose="02020603050405020304" pitchFamily="18" charset="0"/>
                  <a:sym typeface="Symbol" panose="05050102010706020507" pitchFamily="18" charset="2"/>
                </a:rPr>
                <a:t></a:t>
              </a:r>
              <a:endParaRPr kumimoji="1" lang="en-US" altLang="zh-CN" sz="2400" b="1">
                <a:solidFill>
                  <a:schemeClr val="tx2"/>
                </a:solidFill>
                <a:latin typeface="Times New Roman" panose="02020603050405020304" pitchFamily="18" charset="0"/>
              </a:endParaRPr>
            </a:p>
          </p:txBody>
        </p:sp>
        <p:sp>
          <p:nvSpPr>
            <p:cNvPr id="22" name="Oval 100"/>
            <p:cNvSpPr>
              <a:spLocks noChangeArrowheads="1"/>
            </p:cNvSpPr>
            <p:nvPr/>
          </p:nvSpPr>
          <p:spPr bwMode="auto">
            <a:xfrm>
              <a:off x="1360" y="928"/>
              <a:ext cx="96" cy="96"/>
            </a:xfrm>
            <a:prstGeom prst="ellipse">
              <a:avLst/>
            </a:prstGeom>
            <a:noFill/>
            <a:ln w="38100">
              <a:solidFill>
                <a:schemeClr val="tx1"/>
              </a:solidFill>
              <a:round/>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3" name="Group 101"/>
            <p:cNvGrpSpPr/>
            <p:nvPr/>
          </p:nvGrpSpPr>
          <p:grpSpPr bwMode="auto">
            <a:xfrm>
              <a:off x="1160" y="960"/>
              <a:ext cx="144" cy="96"/>
              <a:chOff x="2496" y="3984"/>
              <a:chExt cx="96" cy="96"/>
            </a:xfrm>
          </p:grpSpPr>
          <p:sp>
            <p:nvSpPr>
              <p:cNvPr id="37" name="AutoShape 102"/>
              <p:cNvSpPr>
                <a:spLocks noChangeArrowheads="1"/>
              </p:cNvSpPr>
              <p:nvPr/>
            </p:nvSpPr>
            <p:spPr bwMode="auto">
              <a:xfrm>
                <a:off x="2496" y="3984"/>
                <a:ext cx="96" cy="96"/>
              </a:xfrm>
              <a:prstGeom prst="diamond">
                <a:avLst/>
              </a:prstGeom>
              <a:noFill/>
              <a:ln w="38100">
                <a:solidFill>
                  <a:schemeClr val="tx2"/>
                </a:solidFill>
                <a:miter lim="800000"/>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 name="Line 103"/>
              <p:cNvSpPr>
                <a:spLocks noChangeShapeType="1"/>
              </p:cNvSpPr>
              <p:nvPr/>
            </p:nvSpPr>
            <p:spPr bwMode="auto">
              <a:xfrm>
                <a:off x="2496" y="4080"/>
                <a:ext cx="96"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24" name="Oval 104"/>
            <p:cNvSpPr>
              <a:spLocks noChangeArrowheads="1"/>
            </p:cNvSpPr>
            <p:nvPr/>
          </p:nvSpPr>
          <p:spPr bwMode="auto">
            <a:xfrm>
              <a:off x="1824" y="168"/>
              <a:ext cx="96" cy="96"/>
            </a:xfrm>
            <a:prstGeom prst="ellipse">
              <a:avLst/>
            </a:prstGeom>
            <a:noFill/>
            <a:ln w="38100">
              <a:solidFill>
                <a:schemeClr val="tx1"/>
              </a:solidFill>
              <a:round/>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Rectangle 105"/>
            <p:cNvSpPr>
              <a:spLocks noChangeArrowheads="1"/>
            </p:cNvSpPr>
            <p:nvPr/>
          </p:nvSpPr>
          <p:spPr bwMode="auto">
            <a:xfrm>
              <a:off x="848" y="1488"/>
              <a:ext cx="480" cy="576"/>
            </a:xfrm>
            <a:prstGeom prst="rect">
              <a:avLst/>
            </a:prstGeom>
            <a:noFill/>
            <a:ln w="38100">
              <a:solidFill>
                <a:schemeClr val="tx1"/>
              </a:solidFill>
              <a:miter lim="800000"/>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 name="Line 106"/>
            <p:cNvSpPr>
              <a:spLocks noChangeShapeType="1"/>
            </p:cNvSpPr>
            <p:nvPr/>
          </p:nvSpPr>
          <p:spPr bwMode="auto">
            <a:xfrm>
              <a:off x="560" y="163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7" name="Line 107"/>
            <p:cNvSpPr>
              <a:spLocks noChangeShapeType="1"/>
            </p:cNvSpPr>
            <p:nvPr/>
          </p:nvSpPr>
          <p:spPr bwMode="auto">
            <a:xfrm>
              <a:off x="560" y="192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8" name="Line 108"/>
            <p:cNvSpPr>
              <a:spLocks noChangeShapeType="1"/>
            </p:cNvSpPr>
            <p:nvPr/>
          </p:nvSpPr>
          <p:spPr bwMode="auto">
            <a:xfrm flipH="1">
              <a:off x="1424" y="1768"/>
              <a:ext cx="408" cy="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29" name="Text Box 109"/>
            <p:cNvSpPr txBox="1">
              <a:spLocks noChangeArrowheads="1"/>
            </p:cNvSpPr>
            <p:nvPr/>
          </p:nvSpPr>
          <p:spPr bwMode="auto">
            <a:xfrm>
              <a:off x="264" y="1448"/>
              <a:ext cx="25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C</a:t>
              </a:r>
              <a:endParaRPr kumimoji="1" lang="en-US" altLang="zh-CN" sz="2400" b="1">
                <a:latin typeface="Times New Roman" panose="02020603050405020304" pitchFamily="18" charset="0"/>
              </a:endParaRPr>
            </a:p>
          </p:txBody>
        </p:sp>
        <p:sp>
          <p:nvSpPr>
            <p:cNvPr id="30" name="Text Box 110"/>
            <p:cNvSpPr txBox="1">
              <a:spLocks noChangeArrowheads="1"/>
            </p:cNvSpPr>
            <p:nvPr/>
          </p:nvSpPr>
          <p:spPr bwMode="auto">
            <a:xfrm>
              <a:off x="269" y="1784"/>
              <a:ext cx="25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D</a:t>
              </a:r>
              <a:endParaRPr kumimoji="1" lang="en-US" altLang="zh-CN" sz="2400" b="1">
                <a:latin typeface="Times New Roman" panose="02020603050405020304" pitchFamily="18" charset="0"/>
              </a:endParaRPr>
            </a:p>
          </p:txBody>
        </p:sp>
        <p:sp>
          <p:nvSpPr>
            <p:cNvPr id="31" name="Text Box 111"/>
            <p:cNvSpPr txBox="1">
              <a:spLocks noChangeArrowheads="1"/>
            </p:cNvSpPr>
            <p:nvPr/>
          </p:nvSpPr>
          <p:spPr bwMode="auto">
            <a:xfrm>
              <a:off x="896" y="1488"/>
              <a:ext cx="2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tx2"/>
                  </a:solidFill>
                  <a:latin typeface="Times New Roman" panose="02020603050405020304" pitchFamily="18" charset="0"/>
                  <a:sym typeface="Symbol" panose="05050102010706020507" pitchFamily="18" charset="2"/>
                </a:rPr>
                <a:t></a:t>
              </a:r>
              <a:endParaRPr kumimoji="1" lang="en-US" altLang="zh-CN" sz="2400" b="1">
                <a:solidFill>
                  <a:schemeClr val="tx2"/>
                </a:solidFill>
                <a:latin typeface="Times New Roman" panose="02020603050405020304" pitchFamily="18" charset="0"/>
              </a:endParaRPr>
            </a:p>
          </p:txBody>
        </p:sp>
        <p:sp>
          <p:nvSpPr>
            <p:cNvPr id="32" name="Oval 112"/>
            <p:cNvSpPr>
              <a:spLocks noChangeArrowheads="1"/>
            </p:cNvSpPr>
            <p:nvPr/>
          </p:nvSpPr>
          <p:spPr bwMode="auto">
            <a:xfrm>
              <a:off x="1328" y="1728"/>
              <a:ext cx="96" cy="96"/>
            </a:xfrm>
            <a:prstGeom prst="ellipse">
              <a:avLst/>
            </a:prstGeom>
            <a:noFill/>
            <a:ln w="38100">
              <a:solidFill>
                <a:schemeClr val="tx1"/>
              </a:solidFill>
              <a:round/>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3" name="Group 113"/>
            <p:cNvGrpSpPr/>
            <p:nvPr/>
          </p:nvGrpSpPr>
          <p:grpSpPr bwMode="auto">
            <a:xfrm>
              <a:off x="1128" y="1760"/>
              <a:ext cx="144" cy="96"/>
              <a:chOff x="2496" y="3984"/>
              <a:chExt cx="96" cy="96"/>
            </a:xfrm>
          </p:grpSpPr>
          <p:sp>
            <p:nvSpPr>
              <p:cNvPr id="35" name="AutoShape 114"/>
              <p:cNvSpPr>
                <a:spLocks noChangeArrowheads="1"/>
              </p:cNvSpPr>
              <p:nvPr/>
            </p:nvSpPr>
            <p:spPr bwMode="auto">
              <a:xfrm>
                <a:off x="2496" y="3984"/>
                <a:ext cx="96" cy="96"/>
              </a:xfrm>
              <a:prstGeom prst="diamond">
                <a:avLst/>
              </a:prstGeom>
              <a:noFill/>
              <a:ln w="38100">
                <a:solidFill>
                  <a:schemeClr val="tx2"/>
                </a:solidFill>
                <a:miter lim="800000"/>
              </a:ln>
              <a:extLst>
                <a:ext uri="{909E8E84-426E-40DD-AFC4-6F175D3DCCD1}">
                  <a14:hiddenFill xmlns:a14="http://schemas.microsoft.com/office/drawing/2010/main">
                    <a:solidFill>
                      <a:schemeClr val="accent1"/>
                    </a:solidFill>
                  </a14:hiddenFill>
                </a:ext>
              </a:extLst>
            </p:spPr>
            <p:txBody>
              <a:bodyPr wrap="none" lIns="90000" tIns="46800" rIns="90000" bIns="46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6" name="Line 115"/>
              <p:cNvSpPr>
                <a:spLocks noChangeShapeType="1"/>
              </p:cNvSpPr>
              <p:nvPr/>
            </p:nvSpPr>
            <p:spPr bwMode="auto">
              <a:xfrm>
                <a:off x="2496" y="4080"/>
                <a:ext cx="96"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grpSp>
        <p:sp>
          <p:nvSpPr>
            <p:cNvPr id="34" name="Oval 116"/>
            <p:cNvSpPr>
              <a:spLocks noChangeArrowheads="1"/>
            </p:cNvSpPr>
            <p:nvPr/>
          </p:nvSpPr>
          <p:spPr bwMode="auto">
            <a:xfrm>
              <a:off x="1824" y="928"/>
              <a:ext cx="56" cy="72"/>
            </a:xfrm>
            <a:prstGeom prst="ellipse">
              <a:avLst/>
            </a:prstGeom>
            <a:solidFill>
              <a:schemeClr val="hlink"/>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43" name="Group 118"/>
          <p:cNvGrpSpPr/>
          <p:nvPr/>
        </p:nvGrpSpPr>
        <p:grpSpPr bwMode="auto">
          <a:xfrm>
            <a:off x="8576366" y="4513271"/>
            <a:ext cx="2832100" cy="2197100"/>
            <a:chOff x="1640" y="776"/>
            <a:chExt cx="1784" cy="1384"/>
          </a:xfrm>
        </p:grpSpPr>
        <p:sp>
          <p:nvSpPr>
            <p:cNvPr id="44" name="Rectangle 119"/>
            <p:cNvSpPr>
              <a:spLocks noChangeArrowheads="1"/>
            </p:cNvSpPr>
            <p:nvPr/>
          </p:nvSpPr>
          <p:spPr bwMode="auto">
            <a:xfrm>
              <a:off x="1640" y="776"/>
              <a:ext cx="464" cy="472"/>
            </a:xfrm>
            <a:prstGeom prst="rect">
              <a:avLst/>
            </a:prstGeom>
            <a:noFill/>
            <a:ln w="38100">
              <a:solidFill>
                <a:srgbClr val="FF0000"/>
              </a:solidFill>
              <a:prstDash val="dash"/>
              <a:miter lim="800000"/>
            </a:ln>
            <a:effectLst/>
            <a:extLst>
              <a:ext uri="{909E8E84-426E-40DD-AFC4-6F175D3DCCD1}">
                <a14:hiddenFill xmlns:a14="http://schemas.microsoft.com/office/drawing/2010/main">
                  <a:solidFill>
                    <a:srgbClr val="CC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AutoShape 120"/>
            <p:cNvSpPr/>
            <p:nvPr/>
          </p:nvSpPr>
          <p:spPr bwMode="auto">
            <a:xfrm>
              <a:off x="2520" y="1776"/>
              <a:ext cx="904" cy="384"/>
            </a:xfrm>
            <a:prstGeom prst="borderCallout1">
              <a:avLst>
                <a:gd name="adj1" fmla="val 18750"/>
                <a:gd name="adj2" fmla="val -5310"/>
                <a:gd name="adj3" fmla="val -120833"/>
                <a:gd name="adj4" fmla="val -48671"/>
              </a:avLst>
            </a:prstGeom>
            <a:solidFill>
              <a:srgbClr val="CCFFCC"/>
            </a:solidFill>
            <a:ln w="38100">
              <a:solidFill>
                <a:srgbClr val="FF0000"/>
              </a:solidFill>
              <a:miter lim="800000"/>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b="1">
                  <a:solidFill>
                    <a:srgbClr val="FF0000"/>
                  </a:solidFill>
                  <a:latin typeface="Times New Roman" panose="02020603050405020304" pitchFamily="18" charset="0"/>
                  <a:ea typeface="楷体_GB2312" pitchFamily="49" charset="-122"/>
                </a:rPr>
                <a:t>线与</a:t>
              </a:r>
              <a:endParaRPr kumimoji="1" lang="zh-CN" altLang="en-US" b="1">
                <a:solidFill>
                  <a:srgbClr val="FF0000"/>
                </a:solidFill>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18434" name="文本框 4"/>
          <p:cNvSpPr txBox="1">
            <a:spLocks noChangeArrowheads="1"/>
          </p:cNvSpPr>
          <p:nvPr/>
        </p:nvSpPr>
        <p:spPr bwMode="auto">
          <a:xfrm>
            <a:off x="831850" y="1557338"/>
            <a:ext cx="7962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2.</a:t>
            </a:r>
            <a:r>
              <a:rPr lang="zh-CN" altLang="en-US" sz="2400" dirty="0"/>
              <a:t>若</a:t>
            </a:r>
            <a:r>
              <a:rPr lang="en-US" altLang="zh-CN" sz="2400" dirty="0"/>
              <a:t>ABCDEFGH</a:t>
            </a:r>
            <a:r>
              <a:rPr lang="zh-CN" altLang="en-US" sz="2400" dirty="0"/>
              <a:t>为最小项，则它的逻辑相邻项个数为（）</a:t>
            </a:r>
            <a:endParaRPr lang="zh-CN" altLang="en-US" sz="2400" dirty="0"/>
          </a:p>
        </p:txBody>
      </p:sp>
      <p:sp>
        <p:nvSpPr>
          <p:cNvPr id="17412" name="文本框 5"/>
          <p:cNvSpPr txBox="1">
            <a:spLocks noChangeArrowheads="1"/>
          </p:cNvSpPr>
          <p:nvPr/>
        </p:nvSpPr>
        <p:spPr bwMode="auto">
          <a:xfrm>
            <a:off x="831850" y="6149975"/>
            <a:ext cx="13356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A</a:t>
            </a:r>
            <a:endParaRPr lang="zh-CN" altLang="en-US" sz="2400" dirty="0"/>
          </a:p>
        </p:txBody>
      </p:sp>
      <p:sp>
        <p:nvSpPr>
          <p:cNvPr id="7" name="文本框 6"/>
          <p:cNvSpPr txBox="1">
            <a:spLocks noChangeArrowheads="1"/>
          </p:cNvSpPr>
          <p:nvPr/>
        </p:nvSpPr>
        <p:spPr bwMode="auto">
          <a:xfrm>
            <a:off x="831850" y="2644775"/>
            <a:ext cx="102879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latin typeface="宋体" panose="02010600030101010101" pitchFamily="2" charset="-122"/>
              </a:rPr>
              <a:t>解析：逻辑相邻项即在卡诺图上相邻（包括边缘相邻）的项，其项表达式只和原表达式有一个项有别，故其逻辑相邻项为</a:t>
            </a:r>
            <a:endParaRPr lang="en-US" altLang="zh-CN" sz="2400" dirty="0">
              <a:solidFill>
                <a:srgbClr val="FF0000"/>
              </a:solidFill>
              <a:latin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a:extLst>
                  <a:ext uri="{FF2B5EF4-FFF2-40B4-BE49-F238E27FC236}">
                    <ele attr="{80848F29-9704-44EB-8F23-6E71609665F8}"/>
                  </a:ext>
                </a:extLst>
              </p:cNvPr>
              <p:cNvSpPr txBox="1"/>
              <p:nvPr/>
            </p:nvSpPr>
            <p:spPr>
              <a:xfrm>
                <a:off x="831850" y="3648604"/>
                <a:ext cx="4364610" cy="27757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smtClean="0">
                              <a:latin typeface="Cambria Math" panose="02040503050406030204" pitchFamily="18" charset="0"/>
                            </a:rPr>
                          </m:ctrlPr>
                        </m:accPr>
                        <m:e>
                          <m:r>
                            <a:rPr lang="zh-CN" altLang="en-US" i="1">
                              <a:latin typeface="Cambria Math" panose="02040503050406030204" pitchFamily="18" charset="0"/>
                            </a:rPr>
                            <m:t>𝐴</m:t>
                          </m:r>
                        </m:e>
                      </m:acc>
                      <m:r>
                        <a:rPr lang="en-US" altLang="zh-CN" b="0" i="1" smtClean="0">
                          <a:latin typeface="Cambria Math" panose="02040503050406030204" pitchFamily="18" charset="0"/>
                        </a:rPr>
                        <m:t>𝐵𝐶𝐷𝐸𝐹𝐺𝐻</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A</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𝐵</m:t>
                          </m:r>
                        </m:e>
                      </m:acc>
                      <m:r>
                        <a:rPr lang="en-US" altLang="zh-CN" b="0" i="1" smtClean="0">
                          <a:latin typeface="Cambria Math" panose="02040503050406030204" pitchFamily="18" charset="0"/>
                        </a:rPr>
                        <m:t>𝐶𝐷𝐸𝐹𝐺𝐻</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𝐶</m:t>
                          </m:r>
                        </m:e>
                      </m:acc>
                      <m:r>
                        <a:rPr lang="en-US" altLang="zh-CN" b="0" i="1" smtClean="0">
                          <a:latin typeface="Cambria Math" panose="02040503050406030204" pitchFamily="18" charset="0"/>
                        </a:rPr>
                        <m:t>𝐷𝐸𝐹𝐺𝐻</m:t>
                      </m:r>
                      <m:r>
                        <a:rPr lang="en-US" altLang="zh-CN" b="0" i="0" smtClean="0">
                          <a:latin typeface="Cambria Math" panose="02040503050406030204" pitchFamily="18" charset="0"/>
                        </a:rPr>
                        <m:t>,</m:t>
                      </m:r>
                      <m:r>
                        <a:rPr lang="en-US" altLang="zh-CN" b="0" i="1" dirty="0" smtClean="0">
                          <a:latin typeface="Cambria Math" panose="02040503050406030204" pitchFamily="18" charset="0"/>
                        </a:rPr>
                        <m:t>𝐴𝐵𝐶</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𝐷</m:t>
                          </m:r>
                        </m:e>
                      </m:acc>
                      <m:r>
                        <a:rPr lang="en-US" altLang="zh-CN" b="0" i="1" dirty="0" smtClean="0">
                          <a:latin typeface="Cambria Math" panose="02040503050406030204" pitchFamily="18" charset="0"/>
                        </a:rPr>
                        <m:t>𝐸𝐹𝐺</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𝐴𝐵𝐶𝐷</m:t>
                      </m:r>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𝐸</m:t>
                          </m:r>
                        </m:e>
                      </m:acc>
                      <m:r>
                        <a:rPr lang="en-US" altLang="zh-CN" b="0" i="1" smtClean="0">
                          <a:latin typeface="Cambria Math" panose="02040503050406030204" pitchFamily="18" charset="0"/>
                        </a:rPr>
                        <m:t>𝐹𝐺𝐻</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𝐴𝐵𝐶𝐷𝐸</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m:t>
                          </m:r>
                        </m:e>
                      </m:acc>
                      <m:r>
                        <a:rPr lang="en-US" altLang="zh-CN" b="0" i="1" smtClean="0">
                          <a:latin typeface="Cambria Math" panose="02040503050406030204" pitchFamily="18" charset="0"/>
                        </a:rPr>
                        <m:t>𝐺𝐻</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𝐴𝐵𝐶𝐷𝐸𝐹</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𝐺</m:t>
                          </m:r>
                        </m:e>
                      </m:acc>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𝐴𝐵𝐶𝐷𝐸𝐹𝐺</m:t>
                      </m:r>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𝐻</m:t>
                          </m:r>
                        </m:e>
                      </m:acc>
                    </m:oMath>
                  </m:oMathPara>
                </a14:m>
                <a:endParaRPr lang="en-US" altLang="zh-CN" b="0" dirty="0"/>
              </a:p>
            </p:txBody>
          </p:sp>
        </mc:Choice>
        <mc:Fallback>
          <p:sp>
            <p:nvSpPr>
              <p:cNvPr id="2" name="文本框 1"/>
              <p:cNvSpPr txBox="1">
                <a:spLocks noRot="1" noChangeAspect="1" noMove="1" noResize="1" noEditPoints="1" noAdjustHandles="1" noChangeArrowheads="1" noChangeShapeType="1" noTextEdit="1"/>
              </p:cNvSpPr>
              <p:nvPr/>
            </p:nvSpPr>
            <p:spPr>
              <a:xfrm>
                <a:off x="831850" y="3648604"/>
                <a:ext cx="4364610" cy="277576"/>
              </a:xfrm>
              <a:prstGeom prst="rect">
                <a:avLst/>
              </a:prstGeom>
              <a:blipFill rotWithShape="1">
                <a:blip r:embed="rId1"/>
                <a:stretch>
                  <a:fillRect l="-1816" t="-2222" r="-140503" b="-11111"/>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mc:AlternateContent xmlns:mc="http://schemas.openxmlformats.org/markup-compatibility/2006">
        <mc:Choice xmlns:a14="http://schemas.microsoft.com/office/drawing/2010/main" Requires="a14">
          <p:sp>
            <p:nvSpPr>
              <p:cNvPr id="19458" name="文本框 4">
                <a:extLst>
                  <a:ext uri="{FF2B5EF4-FFF2-40B4-BE49-F238E27FC236}">
                    <ele attr="{480815BC-2571-4358-B7BC-3D2F362C5E60}"/>
                  </a:ext>
                </a:extLst>
              </p:cNvPr>
              <p:cNvSpPr txBox="1">
                <a:spLocks noChangeArrowheads="1"/>
              </p:cNvSpPr>
              <p:nvPr/>
            </p:nvSpPr>
            <p:spPr bwMode="auto">
              <a:xfrm>
                <a:off x="831850" y="1557338"/>
                <a:ext cx="9905212" cy="4624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en-US" altLang="zh-CN" sz="2400" dirty="0"/>
                  <a:t>3.</a:t>
                </a:r>
                <a:r>
                  <a:rPr lang="zh-CN" altLang="en-US" sz="2400" dirty="0"/>
                  <a:t>已知逻辑表达式</a:t>
                </a:r>
                <a14:m>
                  <m:oMath xmlns:m="http://schemas.openxmlformats.org/officeDocument/2006/math">
                    <m:r>
                      <a:rPr lang="en-US" altLang="zh-CN" sz="2400" b="0" i="1" smtClean="0">
                        <a:latin typeface="Cambria Math" panose="02040503050406030204" pitchFamily="18" charset="0"/>
                      </a:rPr>
                      <m:t>𝐹</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𝐴𝐵</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𝐴</m:t>
                        </m:r>
                      </m:e>
                    </m:acc>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𝐵</m:t>
                        </m:r>
                      </m:e>
                    </m:acc>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 </m:t>
                    </m:r>
                  </m:oMath>
                </a14:m>
                <a:r>
                  <a:rPr lang="en-US" altLang="zh-CN" sz="2400" b="0" dirty="0"/>
                  <a:t>,</a:t>
                </a:r>
                <a:r>
                  <a:rPr lang="zh-CN" altLang="en-US" sz="2400" b="0" dirty="0"/>
                  <a:t>与它功能相等的函数表达式是（）</a:t>
                </a:r>
                <a:endParaRPr lang="en-US" altLang="zh-CN" sz="2400" b="0" dirty="0"/>
              </a:p>
            </p:txBody>
          </p:sp>
        </mc:Choice>
        <mc:Fallback>
          <p:sp>
            <p:nvSpPr>
              <p:cNvPr id="19458" name="文本框 4"/>
              <p:cNvSpPr txBox="1">
                <a:spLocks noRot="1" noChangeAspect="1" noMove="1" noResize="1" noEditPoints="1" noAdjustHandles="1" noChangeArrowheads="1" noChangeShapeType="1" noTextEdit="1"/>
              </p:cNvSpPr>
              <p:nvPr/>
            </p:nvSpPr>
            <p:spPr bwMode="auto">
              <a:xfrm>
                <a:off x="831850" y="1557338"/>
                <a:ext cx="9905212" cy="462434"/>
              </a:xfrm>
              <a:prstGeom prst="rect">
                <a:avLst/>
              </a:prstGeom>
              <a:blipFill rotWithShape="1">
                <a:blip r:embed="rId1"/>
                <a:stretch>
                  <a:fillRect l="-923" t="-14474"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8436" name="文本框 5"/>
          <p:cNvSpPr txBox="1">
            <a:spLocks noChangeArrowheads="1"/>
          </p:cNvSpPr>
          <p:nvPr/>
        </p:nvSpPr>
        <p:spPr bwMode="auto">
          <a:xfrm>
            <a:off x="698500" y="6161088"/>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B</a:t>
            </a:r>
            <a:endParaRPr lang="zh-CN" altLang="en-US" sz="2400" dirty="0"/>
          </a:p>
        </p:txBody>
      </p:sp>
      <p:sp>
        <p:nvSpPr>
          <p:cNvPr id="7" name="文本框 6"/>
          <p:cNvSpPr txBox="1">
            <a:spLocks noChangeArrowheads="1"/>
          </p:cNvSpPr>
          <p:nvPr/>
        </p:nvSpPr>
        <p:spPr bwMode="auto">
          <a:xfrm>
            <a:off x="831850" y="2716213"/>
            <a:ext cx="5416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宋体" panose="02010600030101010101" pitchFamily="2" charset="-122"/>
              </a:rPr>
              <a:t>解析：可以列出卡诺图如下。</a:t>
            </a:r>
            <a:r>
              <a:rPr lang="en-US" altLang="zh-CN" sz="2400" dirty="0">
                <a:latin typeface="宋体" panose="02010600030101010101" pitchFamily="2" charset="-122"/>
              </a:rPr>
              <a:t>F=AB+C</a:t>
            </a:r>
            <a:r>
              <a:rPr lang="zh-CN" altLang="en-US" sz="2400" dirty="0">
                <a:latin typeface="宋体" panose="02010600030101010101" pitchFamily="2" charset="-122"/>
              </a:rPr>
              <a:t>。</a:t>
            </a:r>
            <a:endParaRPr lang="en-US" altLang="zh-CN" sz="2400" dirty="0">
              <a:latin typeface="宋体" panose="02010600030101010101" pitchFamily="2" charset="-122"/>
            </a:endParaRPr>
          </a:p>
        </p:txBody>
      </p:sp>
      <p:graphicFrame>
        <p:nvGraphicFramePr>
          <p:cNvPr id="3" name="表格 2"/>
          <p:cNvGraphicFramePr>
            <a:graphicFrameLocks noGrp="1"/>
          </p:cNvGraphicFramePr>
          <p:nvPr/>
        </p:nvGraphicFramePr>
        <p:xfrm>
          <a:off x="2031999" y="3201607"/>
          <a:ext cx="8336645" cy="2960457"/>
        </p:xfrm>
        <a:graphic>
          <a:graphicData uri="http://schemas.openxmlformats.org/drawingml/2006/table">
            <a:tbl>
              <a:tblPr firstRow="1" firstCol="1" bandRow="1">
                <a:tableStyleId>{5C22544A-7EE6-4342-B048-85BDC9FD1C3A}</a:tableStyleId>
              </a:tblPr>
              <a:tblGrid>
                <a:gridCol w="1667329"/>
                <a:gridCol w="1667329"/>
                <a:gridCol w="1667329"/>
                <a:gridCol w="1667329"/>
                <a:gridCol w="1667329"/>
              </a:tblGrid>
              <a:tr h="986819">
                <a:tc>
                  <a:txBody>
                    <a:bodyPr/>
                    <a:lstStyle/>
                    <a:p>
                      <a:endParaRPr lang="en-US" altLang="zh-CN" sz="3600" dirty="0"/>
                    </a:p>
                  </a:txBody>
                  <a:tcPr/>
                </a:tc>
                <a:tc>
                  <a:txBody>
                    <a:bodyPr/>
                    <a:lstStyle/>
                    <a:p>
                      <a:r>
                        <a:rPr lang="en-US" altLang="zh-CN" sz="3600" dirty="0"/>
                        <a:t>00</a:t>
                      </a:r>
                      <a:endParaRPr lang="zh-CN" altLang="en-US" sz="3600" dirty="0"/>
                    </a:p>
                  </a:txBody>
                  <a:tcPr/>
                </a:tc>
                <a:tc>
                  <a:txBody>
                    <a:bodyPr/>
                    <a:lstStyle/>
                    <a:p>
                      <a:r>
                        <a:rPr lang="en-US" altLang="zh-CN" sz="3600" dirty="0"/>
                        <a:t>01</a:t>
                      </a:r>
                      <a:endParaRPr lang="zh-CN" altLang="en-US" sz="3600" dirty="0"/>
                    </a:p>
                  </a:txBody>
                  <a:tcPr/>
                </a:tc>
                <a:tc>
                  <a:txBody>
                    <a:bodyPr/>
                    <a:lstStyle/>
                    <a:p>
                      <a:r>
                        <a:rPr lang="en-US" altLang="zh-CN" sz="3600" dirty="0"/>
                        <a:t>11</a:t>
                      </a:r>
                      <a:endParaRPr lang="zh-CN" altLang="en-US" sz="3600" dirty="0"/>
                    </a:p>
                  </a:txBody>
                  <a:tcPr/>
                </a:tc>
                <a:tc>
                  <a:txBody>
                    <a:bodyPr/>
                    <a:lstStyle/>
                    <a:p>
                      <a:r>
                        <a:rPr lang="en-US" altLang="zh-CN" sz="3600" dirty="0"/>
                        <a:t>10</a:t>
                      </a:r>
                      <a:endParaRPr lang="zh-CN" altLang="en-US" sz="3600" dirty="0"/>
                    </a:p>
                  </a:txBody>
                  <a:tcPr/>
                </a:tc>
              </a:tr>
              <a:tr h="986819">
                <a:tc>
                  <a:txBody>
                    <a:bodyPr/>
                    <a:lstStyle/>
                    <a:p>
                      <a:r>
                        <a:rPr lang="en-US" altLang="zh-CN" sz="3600" dirty="0"/>
                        <a:t>0</a:t>
                      </a:r>
                      <a:endParaRPr lang="zh-CN" altLang="en-US" sz="3600" dirty="0"/>
                    </a:p>
                  </a:txBody>
                  <a:tcPr/>
                </a:tc>
                <a:tc>
                  <a:txBody>
                    <a:bodyPr/>
                    <a:lstStyle/>
                    <a:p>
                      <a:endParaRPr lang="zh-CN" altLang="en-US" sz="3600" dirty="0"/>
                    </a:p>
                  </a:txBody>
                  <a:tcPr/>
                </a:tc>
                <a:tc>
                  <a:txBody>
                    <a:bodyPr/>
                    <a:lstStyle/>
                    <a:p>
                      <a:endParaRPr lang="zh-CN" altLang="en-US" sz="3600" dirty="0"/>
                    </a:p>
                  </a:txBody>
                  <a:tcPr/>
                </a:tc>
                <a:tc>
                  <a:txBody>
                    <a:bodyPr/>
                    <a:lstStyle/>
                    <a:p>
                      <a:r>
                        <a:rPr lang="en-US" altLang="zh-CN" sz="3600" dirty="0"/>
                        <a:t>1</a:t>
                      </a:r>
                      <a:endParaRPr lang="zh-CN" altLang="en-US" sz="3600" dirty="0"/>
                    </a:p>
                  </a:txBody>
                  <a:tcPr/>
                </a:tc>
                <a:tc>
                  <a:txBody>
                    <a:bodyPr/>
                    <a:lstStyle/>
                    <a:p>
                      <a:endParaRPr lang="zh-CN" altLang="en-US" sz="3600" dirty="0"/>
                    </a:p>
                  </a:txBody>
                  <a:tcPr/>
                </a:tc>
              </a:tr>
              <a:tr h="986819">
                <a:tc>
                  <a:txBody>
                    <a:bodyPr/>
                    <a:lstStyle/>
                    <a:p>
                      <a:r>
                        <a:rPr lang="en-US" altLang="zh-CN" sz="3600" dirty="0"/>
                        <a:t>1</a:t>
                      </a:r>
                      <a:endParaRPr lang="zh-CN" altLang="en-US" sz="3600" dirty="0"/>
                    </a:p>
                  </a:txBody>
                  <a:tcPr/>
                </a:tc>
                <a:tc>
                  <a:txBody>
                    <a:bodyPr/>
                    <a:lstStyle/>
                    <a:p>
                      <a:r>
                        <a:rPr lang="en-US" altLang="zh-CN" sz="3600" dirty="0"/>
                        <a:t>1</a:t>
                      </a:r>
                      <a:endParaRPr lang="zh-CN" altLang="en-US" sz="3600" dirty="0"/>
                    </a:p>
                  </a:txBody>
                  <a:tcPr/>
                </a:tc>
                <a:tc>
                  <a:txBody>
                    <a:bodyPr/>
                    <a:lstStyle/>
                    <a:p>
                      <a:r>
                        <a:rPr lang="en-US" altLang="zh-CN" sz="3600" dirty="0"/>
                        <a:t>1</a:t>
                      </a:r>
                      <a:endParaRPr lang="zh-CN" altLang="en-US" sz="3600" dirty="0"/>
                    </a:p>
                  </a:txBody>
                  <a:tcPr/>
                </a:tc>
                <a:tc>
                  <a:txBody>
                    <a:bodyPr/>
                    <a:lstStyle/>
                    <a:p>
                      <a:r>
                        <a:rPr lang="en-US" altLang="zh-CN" sz="3600" dirty="0"/>
                        <a:t>1</a:t>
                      </a:r>
                      <a:endParaRPr lang="zh-CN" altLang="en-US" sz="3600" dirty="0"/>
                    </a:p>
                  </a:txBody>
                  <a:tcPr/>
                </a:tc>
                <a:tc>
                  <a:txBody>
                    <a:bodyPr/>
                    <a:lstStyle/>
                    <a:p>
                      <a:r>
                        <a:rPr lang="en-US" altLang="zh-CN" sz="3600" dirty="0"/>
                        <a:t>1</a:t>
                      </a:r>
                      <a:endParaRPr lang="zh-CN" altLang="en-US" sz="3600" dirty="0"/>
                    </a:p>
                  </a:txBody>
                  <a:tcPr/>
                </a:tc>
              </a:tr>
            </a:tbl>
          </a:graphicData>
        </a:graphic>
      </p:graphicFrame>
      <p:cxnSp>
        <p:nvCxnSpPr>
          <p:cNvPr id="5" name="直接连接符 4"/>
          <p:cNvCxnSpPr/>
          <p:nvPr/>
        </p:nvCxnSpPr>
        <p:spPr>
          <a:xfrm>
            <a:off x="2041525" y="3201607"/>
            <a:ext cx="1665061" cy="9621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924730" y="3273173"/>
            <a:ext cx="701902" cy="523220"/>
          </a:xfrm>
          <a:prstGeom prst="rect">
            <a:avLst/>
          </a:prstGeom>
          <a:noFill/>
        </p:spPr>
        <p:txBody>
          <a:bodyPr wrap="square" rtlCol="0">
            <a:spAutoFit/>
          </a:bodyPr>
          <a:lstStyle/>
          <a:p>
            <a:r>
              <a:rPr lang="en-US" altLang="zh-CN" sz="2800" b="1" dirty="0">
                <a:solidFill>
                  <a:schemeClr val="bg1"/>
                </a:solidFill>
              </a:rPr>
              <a:t>AB</a:t>
            </a:r>
            <a:endParaRPr lang="zh-CN" altLang="en-US" sz="2800" b="1" dirty="0">
              <a:solidFill>
                <a:schemeClr val="bg1"/>
              </a:solidFill>
            </a:endParaRPr>
          </a:p>
        </p:txBody>
      </p:sp>
      <p:sp>
        <p:nvSpPr>
          <p:cNvPr id="8" name="文本框 7"/>
          <p:cNvSpPr txBox="1"/>
          <p:nvPr/>
        </p:nvSpPr>
        <p:spPr>
          <a:xfrm>
            <a:off x="2106841" y="3601051"/>
            <a:ext cx="701902" cy="523220"/>
          </a:xfrm>
          <a:prstGeom prst="rect">
            <a:avLst/>
          </a:prstGeom>
          <a:noFill/>
        </p:spPr>
        <p:txBody>
          <a:bodyPr wrap="square" rtlCol="0">
            <a:spAutoFit/>
          </a:bodyPr>
          <a:lstStyle/>
          <a:p>
            <a:r>
              <a:rPr lang="en-US" altLang="zh-CN" sz="2800" b="1" dirty="0">
                <a:solidFill>
                  <a:schemeClr val="bg1"/>
                </a:solidFill>
              </a:rPr>
              <a:t>C</a:t>
            </a:r>
            <a:endParaRPr lang="zh-CN" altLang="en-US" sz="2800" b="1" dirty="0">
              <a:solidFill>
                <a:schemeClr val="bg1"/>
              </a:solidFill>
            </a:endParaRPr>
          </a:p>
        </p:txBody>
      </p:sp>
      <p:sp>
        <p:nvSpPr>
          <p:cNvPr id="9" name="椭圆 8"/>
          <p:cNvSpPr/>
          <p:nvPr/>
        </p:nvSpPr>
        <p:spPr>
          <a:xfrm>
            <a:off x="6988628" y="4163786"/>
            <a:ext cx="947057" cy="184512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448770" y="4931821"/>
            <a:ext cx="6711231" cy="141393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500" fill="hold"/>
                                        <p:tgtEl>
                                          <p:spTgt spid="18436"/>
                                        </p:tgtEl>
                                        <p:attrNameLst>
                                          <p:attrName>ppt_x</p:attrName>
                                        </p:attrNameLst>
                                      </p:cBhvr>
                                      <p:tavLst>
                                        <p:tav tm="0">
                                          <p:val>
                                            <p:strVal val="#ppt_x"/>
                                          </p:val>
                                        </p:tav>
                                        <p:tav tm="100000">
                                          <p:val>
                                            <p:strVal val="#ppt_x"/>
                                          </p:val>
                                        </p:tav>
                                      </p:tavLst>
                                    </p:anim>
                                    <p:anim calcmode="lin" valueType="num">
                                      <p:cBhvr additive="base">
                                        <p:cTn id="14"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0483" name="文本框 4"/>
          <p:cNvSpPr txBox="1"/>
          <p:nvPr/>
        </p:nvSpPr>
        <p:spPr>
          <a:xfrm>
            <a:off x="831850" y="1557338"/>
            <a:ext cx="7327900"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4.</a:t>
            </a:r>
            <a:r>
              <a:rPr lang="zh-CN" altLang="en-US" sz="2400" dirty="0">
                <a:solidFill>
                  <a:schemeClr val="tx1"/>
                </a:solidFill>
                <a:ea typeface="宋体" panose="02010600030101010101" pitchFamily="2" charset="-122"/>
              </a:rPr>
              <a:t>用卡诺图化简逻辑函数，化简结果一般是</a:t>
            </a:r>
            <a:r>
              <a:rPr lang="zh-CN" altLang="en-US" sz="2400" u="sng" dirty="0">
                <a:solidFill>
                  <a:schemeClr val="tx1"/>
                </a:solidFill>
                <a:ea typeface="宋体" panose="02010600030101010101" pitchFamily="2" charset="-122"/>
              </a:rPr>
              <a:t>     </a:t>
            </a:r>
            <a:r>
              <a:rPr lang="en-US" altLang="zh-CN" sz="2400" dirty="0">
                <a:solidFill>
                  <a:schemeClr val="tx1"/>
                </a:solidFill>
                <a:ea typeface="宋体" panose="02010600030101010101" pitchFamily="2" charset="-122"/>
              </a:rPr>
              <a:t>____</a:t>
            </a:r>
            <a:r>
              <a:rPr lang="zh-CN" altLang="en-US" sz="2400" dirty="0">
                <a:solidFill>
                  <a:schemeClr val="tx1"/>
                </a:solidFill>
                <a:ea typeface="宋体" panose="02010600030101010101" pitchFamily="2" charset="-122"/>
              </a:rPr>
              <a:t>式</a:t>
            </a:r>
            <a:endParaRPr lang="zh-CN" altLang="en-US" sz="2400" dirty="0">
              <a:solidFill>
                <a:schemeClr val="tx1"/>
              </a:solidFill>
              <a:ea typeface="宋体" panose="02010600030101010101" pitchFamily="2" charset="-122"/>
            </a:endParaRPr>
          </a:p>
        </p:txBody>
      </p:sp>
      <p:sp>
        <p:nvSpPr>
          <p:cNvPr id="20484" name="文本框 5"/>
          <p:cNvSpPr txBox="1"/>
          <p:nvPr/>
        </p:nvSpPr>
        <p:spPr>
          <a:xfrm>
            <a:off x="866775" y="5073650"/>
            <a:ext cx="2338388"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答案：最简与或</a:t>
            </a:r>
            <a:endParaRPr lang="zh-CN" altLang="en-US" sz="2400" dirty="0">
              <a:solidFill>
                <a:schemeClr val="tx1"/>
              </a:solidFill>
              <a:ea typeface="宋体" panose="02010600030101010101" pitchFamily="2" charset="-122"/>
            </a:endParaRPr>
          </a:p>
        </p:txBody>
      </p:sp>
      <p:sp>
        <p:nvSpPr>
          <p:cNvPr id="20485" name="文本框 6"/>
          <p:cNvSpPr txBox="1"/>
          <p:nvPr/>
        </p:nvSpPr>
        <p:spPr>
          <a:xfrm>
            <a:off x="831850" y="3078163"/>
            <a:ext cx="10648950" cy="8302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解析：因为与或式比较常见，也容易和其他形式的表达式相互转换，所以一般</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简化是指简化成最简与或式。</a:t>
            </a:r>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0482" name="文本框 4"/>
          <p:cNvSpPr txBox="1">
            <a:spLocks noChangeArrowheads="1"/>
          </p:cNvSpPr>
          <p:nvPr/>
        </p:nvSpPr>
        <p:spPr bwMode="auto">
          <a:xfrm>
            <a:off x="831850" y="1557338"/>
            <a:ext cx="113079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4.</a:t>
            </a:r>
            <a:r>
              <a:rPr lang="zh-CN" altLang="en-US" sz="2400" dirty="0"/>
              <a:t>实现</a:t>
            </a:r>
            <a:r>
              <a:rPr lang="en-US" altLang="zh-CN" sz="2400" dirty="0"/>
              <a:t>4</a:t>
            </a:r>
            <a:r>
              <a:rPr lang="zh-CN" altLang="en-US" sz="2400" dirty="0"/>
              <a:t>选</a:t>
            </a:r>
            <a:r>
              <a:rPr lang="en-US" altLang="zh-CN" sz="2400" dirty="0"/>
              <a:t>1</a:t>
            </a:r>
            <a:r>
              <a:rPr lang="zh-CN" altLang="en-US" sz="2400" dirty="0"/>
              <a:t>的数据选择器，具有</a:t>
            </a:r>
            <a:r>
              <a:rPr lang="en-US" altLang="zh-CN" sz="2400" dirty="0"/>
              <a:t>2</a:t>
            </a:r>
            <a:r>
              <a:rPr lang="zh-CN" altLang="en-US" sz="2400" dirty="0"/>
              <a:t>个选择控制信号；若实现</a:t>
            </a:r>
            <a:r>
              <a:rPr lang="en-US" altLang="zh-CN" sz="2400" dirty="0"/>
              <a:t>64</a:t>
            </a:r>
            <a:r>
              <a:rPr lang="zh-CN" altLang="en-US" sz="2400" dirty="0"/>
              <a:t>选</a:t>
            </a:r>
            <a:r>
              <a:rPr lang="en-US" altLang="zh-CN" sz="2400" dirty="0"/>
              <a:t>1</a:t>
            </a:r>
            <a:r>
              <a:rPr lang="zh-CN" altLang="en-US" sz="2400" dirty="0"/>
              <a:t>的数据选择器需要</a:t>
            </a:r>
            <a:endParaRPr lang="en-US" altLang="zh-CN" sz="2400" dirty="0"/>
          </a:p>
          <a:p>
            <a:r>
              <a:rPr lang="zh-CN" altLang="en-US" sz="2400" dirty="0"/>
              <a:t>（）个选择控制信号。</a:t>
            </a:r>
            <a:endParaRPr lang="zh-CN" altLang="en-US" sz="2400" dirty="0"/>
          </a:p>
        </p:txBody>
      </p:sp>
      <p:sp>
        <p:nvSpPr>
          <p:cNvPr id="19460" name="文本框 5"/>
          <p:cNvSpPr txBox="1">
            <a:spLocks noChangeArrowheads="1"/>
          </p:cNvSpPr>
          <p:nvPr/>
        </p:nvSpPr>
        <p:spPr bwMode="auto">
          <a:xfrm>
            <a:off x="831850" y="5214938"/>
            <a:ext cx="1358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C</a:t>
            </a:r>
            <a:endParaRPr lang="zh-CN" altLang="en-US" sz="2400" dirty="0"/>
          </a:p>
        </p:txBody>
      </p:sp>
      <p:sp>
        <p:nvSpPr>
          <p:cNvPr id="7" name="文本框 6"/>
          <p:cNvSpPr txBox="1">
            <a:spLocks noChangeArrowheads="1"/>
          </p:cNvSpPr>
          <p:nvPr/>
        </p:nvSpPr>
        <p:spPr bwMode="auto">
          <a:xfrm>
            <a:off x="831850" y="3078163"/>
            <a:ext cx="9571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宋体" panose="02010600030101010101" pitchFamily="2" charset="-122"/>
              </a:rPr>
              <a:t>解析：</a:t>
            </a:r>
            <a:r>
              <a:rPr lang="en-US" altLang="zh-CN" sz="2400" dirty="0">
                <a:latin typeface="宋体" panose="02010600030101010101" pitchFamily="2" charset="-122"/>
              </a:rPr>
              <a:t>64</a:t>
            </a:r>
            <a:r>
              <a:rPr lang="zh-CN" altLang="en-US" sz="2400" dirty="0">
                <a:latin typeface="宋体" panose="02010600030101010101" pitchFamily="2" charset="-122"/>
              </a:rPr>
              <a:t>个数据输入端，地址选择应能提供</a:t>
            </a:r>
            <a:r>
              <a:rPr lang="en-US" altLang="zh-CN" sz="2400" dirty="0">
                <a:latin typeface="宋体" panose="02010600030101010101" pitchFamily="2" charset="-122"/>
              </a:rPr>
              <a:t>64</a:t>
            </a:r>
            <a:r>
              <a:rPr lang="zh-CN" altLang="en-US" sz="2400" dirty="0">
                <a:latin typeface="宋体" panose="02010600030101010101" pitchFamily="2" charset="-122"/>
              </a:rPr>
              <a:t>种不同的表示。</a:t>
            </a:r>
            <a:r>
              <a:rPr lang="en-US" altLang="zh-CN" sz="2400" dirty="0">
                <a:latin typeface="宋体" panose="02010600030101010101" pitchFamily="2" charset="-122"/>
              </a:rPr>
              <a:t>2^6=64.</a:t>
            </a:r>
            <a:endParaRPr lang="zh-CN" altLang="en-US"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mc:AlternateContent xmlns:mc="http://schemas.openxmlformats.org/markup-compatibility/2006">
        <mc:Choice xmlns:a14="http://schemas.microsoft.com/office/drawing/2010/main" Requires="a14">
          <p:sp>
            <p:nvSpPr>
              <p:cNvPr id="21506" name="文本框 4">
                <a:extLst>
                  <a:ext uri="{FF2B5EF4-FFF2-40B4-BE49-F238E27FC236}">
                    <ele attr="{C3FC710D-6D71-4760-84CB-3651FABEFC44}"/>
                  </a:ext>
                </a:extLst>
              </p:cNvPr>
              <p:cNvSpPr txBox="1">
                <a:spLocks noChangeArrowheads="1"/>
              </p:cNvSpPr>
              <p:nvPr/>
            </p:nvSpPr>
            <p:spPr bwMode="auto">
              <a:xfrm>
                <a:off x="831850" y="1557338"/>
                <a:ext cx="947592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en-US" altLang="zh-CN" sz="2400" dirty="0"/>
                  <a:t>5. </a:t>
                </a:r>
                <a:r>
                  <a:rPr lang="zh-CN" altLang="en-US" sz="2400" dirty="0"/>
                  <a:t>逻辑函数</a:t>
                </a:r>
                <a14:m>
                  <m:oMath xmlns:m="http://schemas.openxmlformats.org/officeDocument/2006/math">
                    <m:r>
                      <a:rPr lang="en-US" altLang="zh-CN" sz="2400" i="1" dirty="0" smtClean="0">
                        <a:latin typeface="Cambria Math" panose="02040503050406030204" pitchFamily="18" charset="0"/>
                      </a:rPr>
                      <m:t>𝐹</m:t>
                    </m:r>
                    <m:r>
                      <a:rPr lang="en-US" altLang="zh-CN" sz="2400" b="0" i="0" dirty="0" smtClean="0">
                        <a:latin typeface="Cambria Math" panose="02040503050406030204" pitchFamily="18" charset="0"/>
                      </a:rPr>
                      <m:t>=</m:t>
                    </m:r>
                    <m:r>
                      <m:rPr>
                        <m:sty m:val="p"/>
                      </m:rPr>
                      <a:rPr lang="en-US" altLang="zh-CN" sz="2400" b="0" i="0" dirty="0" smtClean="0">
                        <a:latin typeface="Cambria Math" panose="02040503050406030204" pitchFamily="18" charset="0"/>
                      </a:rPr>
                      <m:t>A</m:t>
                    </m:r>
                    <m:r>
                      <a:rPr lang="zh-CN" altLang="en-US" sz="2400" dirty="0" smtClean="0">
                        <a:latin typeface="Cambria Math" panose="02040503050406030204" pitchFamily="18" charset="0"/>
                      </a:rPr>
                      <m:t>⊕</m:t>
                    </m:r>
                    <m:r>
                      <m:rPr>
                        <m:sty m:val="p"/>
                      </m:rPr>
                      <a:rPr lang="en-US" altLang="zh-CN" sz="2400" b="0" i="0" dirty="0" smtClean="0">
                        <a:latin typeface="Cambria Math" panose="02040503050406030204" pitchFamily="18" charset="0"/>
                      </a:rPr>
                      <m:t>B</m:t>
                    </m:r>
                    <m:r>
                      <a:rPr lang="zh-CN" altLang="en-US" sz="2400" i="1" dirty="0">
                        <a:latin typeface="Cambria Math" panose="02040503050406030204" pitchFamily="18" charset="0"/>
                      </a:rPr>
                      <m:t>和</m:t>
                    </m:r>
                    <m:r>
                      <m:rPr>
                        <m:sty m:val="p"/>
                      </m:rPr>
                      <a:rPr lang="en-US" altLang="zh-CN" sz="2400" b="0" i="0" dirty="0" smtClean="0">
                        <a:latin typeface="Cambria Math" panose="02040503050406030204" pitchFamily="18" charset="0"/>
                      </a:rPr>
                      <m:t>G</m:t>
                    </m:r>
                    <m:r>
                      <a:rPr lang="en-US" altLang="zh-CN" sz="2400" b="0" i="0" dirty="0" smtClean="0">
                        <a:latin typeface="Cambria Math" panose="02040503050406030204" pitchFamily="18" charset="0"/>
                      </a:rPr>
                      <m:t>=</m:t>
                    </m:r>
                    <m:r>
                      <m:rPr>
                        <m:sty m:val="p"/>
                      </m:rPr>
                      <a:rPr lang="en-US" altLang="zh-CN" sz="2400" b="0" i="0" dirty="0" smtClean="0">
                        <a:latin typeface="Cambria Math" panose="02040503050406030204" pitchFamily="18" charset="0"/>
                      </a:rPr>
                      <m:t>A</m:t>
                    </m:r>
                  </m:oMath>
                </a14:m>
                <a:r>
                  <a:rPr lang="zh-CN" altLang="en-US" sz="2400" dirty="0"/>
                  <a:t>⨀</a:t>
                </a:r>
                <a:r>
                  <a:rPr lang="en-US" altLang="zh-CN" sz="2400" dirty="0"/>
                  <a:t>B</a:t>
                </a:r>
                <a:r>
                  <a:rPr lang="zh-CN" altLang="en-US" sz="2400" dirty="0"/>
                  <a:t>不满足关系（），以下表示</a:t>
                </a:r>
                <a:r>
                  <a:rPr lang="en-US" altLang="zh-CN" sz="2400" dirty="0"/>
                  <a:t>F’</a:t>
                </a:r>
                <a:r>
                  <a:rPr lang="zh-CN" altLang="en-US" sz="2400" dirty="0"/>
                  <a:t>对偶</a:t>
                </a:r>
                <a:endParaRPr lang="en-US" altLang="zh-CN" sz="2400" dirty="0"/>
              </a:p>
            </p:txBody>
          </p:sp>
        </mc:Choice>
        <mc:Fallback>
          <p:sp>
            <p:nvSpPr>
              <p:cNvPr id="21506" name="文本框 4"/>
              <p:cNvSpPr txBox="1">
                <a:spLocks noRot="1" noChangeAspect="1" noMove="1" noResize="1" noEditPoints="1" noAdjustHandles="1" noChangeArrowheads="1" noChangeShapeType="1" noTextEdit="1"/>
              </p:cNvSpPr>
              <p:nvPr/>
            </p:nvSpPr>
            <p:spPr bwMode="auto">
              <a:xfrm>
                <a:off x="831850" y="1557338"/>
                <a:ext cx="9475927" cy="461665"/>
              </a:xfrm>
              <a:prstGeom prst="rect">
                <a:avLst/>
              </a:prstGeom>
              <a:blipFill rotWithShape="1">
                <a:blip r:embed="rId1"/>
                <a:stretch>
                  <a:fillRect l="-965" t="-14474"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0484" name="文本框 5"/>
          <p:cNvSpPr txBox="1">
            <a:spLocks noChangeArrowheads="1"/>
          </p:cNvSpPr>
          <p:nvPr/>
        </p:nvSpPr>
        <p:spPr bwMode="auto">
          <a:xfrm>
            <a:off x="831850" y="5214938"/>
            <a:ext cx="1337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D</a:t>
            </a:r>
            <a:endParaRPr lang="zh-CN" altLang="en-US" sz="2400" dirty="0"/>
          </a:p>
        </p:txBody>
      </p:sp>
      <p:sp>
        <p:nvSpPr>
          <p:cNvPr id="7" name="文本框 6"/>
          <p:cNvSpPr txBox="1">
            <a:spLocks noChangeArrowheads="1"/>
          </p:cNvSpPr>
          <p:nvPr/>
        </p:nvSpPr>
        <p:spPr bwMode="auto">
          <a:xfrm>
            <a:off x="831850" y="3078163"/>
            <a:ext cx="108029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宋体" panose="02010600030101010101" pitchFamily="2" charset="-122"/>
              </a:rPr>
              <a:t>解析：异或为两者相同为</a:t>
            </a:r>
            <a:r>
              <a:rPr lang="en-US" altLang="zh-CN" sz="2400" dirty="0">
                <a:latin typeface="宋体" panose="02010600030101010101" pitchFamily="2" charset="-122"/>
              </a:rPr>
              <a:t>0</a:t>
            </a:r>
            <a:r>
              <a:rPr lang="zh-CN" altLang="en-US" sz="2400" dirty="0">
                <a:latin typeface="宋体" panose="02010600030101010101" pitchFamily="2" charset="-122"/>
              </a:rPr>
              <a:t>，两者相异为</a:t>
            </a:r>
            <a:r>
              <a:rPr lang="en-US" altLang="zh-CN" sz="2400" dirty="0">
                <a:latin typeface="宋体" panose="02010600030101010101" pitchFamily="2" charset="-122"/>
              </a:rPr>
              <a:t>0</a:t>
            </a:r>
            <a:r>
              <a:rPr lang="zh-CN" altLang="en-US" sz="2400" dirty="0">
                <a:latin typeface="宋体" panose="02010600030101010101" pitchFamily="2" charset="-122"/>
              </a:rPr>
              <a:t>；同或为两者相同为</a:t>
            </a:r>
            <a:r>
              <a:rPr lang="en-US" altLang="zh-CN" sz="2400" dirty="0">
                <a:latin typeface="宋体" panose="02010600030101010101" pitchFamily="2" charset="-122"/>
              </a:rPr>
              <a:t>1</a:t>
            </a:r>
            <a:r>
              <a:rPr lang="zh-CN" altLang="en-US" sz="2400" dirty="0">
                <a:latin typeface="宋体" panose="02010600030101010101" pitchFamily="2" charset="-122"/>
              </a:rPr>
              <a:t>，两者相异为</a:t>
            </a:r>
            <a:r>
              <a:rPr lang="en-US" altLang="zh-CN" sz="2400" dirty="0">
                <a:latin typeface="宋体" panose="02010600030101010101" pitchFamily="2" charset="-122"/>
              </a:rPr>
              <a:t>0.</a:t>
            </a:r>
            <a:endParaRPr lang="en-US" altLang="zh-CN" sz="2400" dirty="0">
              <a:latin typeface="宋体" panose="02010600030101010101" pitchFamily="2" charset="-122"/>
            </a:endParaRPr>
          </a:p>
          <a:p>
            <a:r>
              <a:rPr lang="en-US" altLang="zh-CN" sz="2400" dirty="0">
                <a:latin typeface="宋体" panose="02010600030101010101" pitchFamily="2" charset="-122"/>
              </a:rPr>
              <a:t>F</a:t>
            </a:r>
            <a:r>
              <a:rPr lang="zh-CN" altLang="en-US" sz="2400" dirty="0">
                <a:latin typeface="宋体" panose="02010600030101010101" pitchFamily="2" charset="-122"/>
              </a:rPr>
              <a:t>为</a:t>
            </a:r>
            <a:r>
              <a:rPr lang="en-US" altLang="zh-CN" sz="2400" dirty="0">
                <a:latin typeface="宋体" panose="02010600030101010101" pitchFamily="2" charset="-122"/>
              </a:rPr>
              <a:t>A</a:t>
            </a:r>
            <a:r>
              <a:rPr lang="zh-CN" altLang="en-US" sz="2400" dirty="0">
                <a:latin typeface="宋体" panose="02010600030101010101" pitchFamily="2" charset="-122"/>
              </a:rPr>
              <a:t>异或</a:t>
            </a:r>
            <a:r>
              <a:rPr lang="en-US" altLang="zh-CN" sz="2400" dirty="0">
                <a:latin typeface="宋体" panose="02010600030101010101" pitchFamily="2" charset="-122"/>
              </a:rPr>
              <a:t>B</a:t>
            </a:r>
            <a:r>
              <a:rPr lang="zh-CN" altLang="en-US" sz="2400" dirty="0">
                <a:latin typeface="宋体" panose="02010600030101010101" pitchFamily="2" charset="-122"/>
              </a:rPr>
              <a:t>，</a:t>
            </a:r>
            <a:r>
              <a:rPr lang="en-US" altLang="zh-CN" sz="2400" dirty="0">
                <a:latin typeface="宋体" panose="02010600030101010101" pitchFamily="2" charset="-122"/>
              </a:rPr>
              <a:t>G</a:t>
            </a:r>
            <a:r>
              <a:rPr lang="zh-CN" altLang="en-US" sz="2400" dirty="0">
                <a:latin typeface="宋体" panose="02010600030101010101" pitchFamily="2" charset="-122"/>
              </a:rPr>
              <a:t>为</a:t>
            </a:r>
            <a:r>
              <a:rPr lang="en-US" altLang="zh-CN" sz="2400" dirty="0">
                <a:latin typeface="宋体" panose="02010600030101010101" pitchFamily="2" charset="-122"/>
              </a:rPr>
              <a:t>A</a:t>
            </a:r>
            <a:r>
              <a:rPr lang="zh-CN" altLang="en-US" sz="2400" dirty="0">
                <a:latin typeface="宋体" panose="02010600030101010101" pitchFamily="2" charset="-122"/>
              </a:rPr>
              <a:t>同或</a:t>
            </a:r>
            <a:r>
              <a:rPr lang="en-US" altLang="zh-CN" sz="2400" dirty="0">
                <a:latin typeface="宋体" panose="02010600030101010101" pitchFamily="2" charset="-122"/>
              </a:rPr>
              <a:t>B</a:t>
            </a:r>
            <a:r>
              <a:rPr lang="zh-CN" altLang="en-US" sz="2400" dirty="0">
                <a:latin typeface="宋体" panose="02010600030101010101" pitchFamily="2" charset="-122"/>
              </a:rPr>
              <a:t>，互为非和对偶。</a:t>
            </a:r>
            <a:r>
              <a:rPr lang="en-US" altLang="zh-CN" sz="2400" dirty="0">
                <a:latin typeface="宋体" panose="02010600030101010101" pitchFamily="2" charset="-122"/>
              </a:rPr>
              <a:t>D</a:t>
            </a:r>
            <a:r>
              <a:rPr lang="zh-CN" altLang="en-US" sz="2400" dirty="0">
                <a:latin typeface="宋体" panose="02010600030101010101" pitchFamily="2" charset="-122"/>
              </a:rPr>
              <a:t>选项，</a:t>
            </a:r>
            <a:r>
              <a:rPr lang="en-US" altLang="zh-CN" sz="2400" dirty="0">
                <a:latin typeface="宋体" panose="02010600030101010101" pitchFamily="2" charset="-122"/>
              </a:rPr>
              <a:t>F=G</a:t>
            </a:r>
            <a:r>
              <a:rPr lang="zh-CN" altLang="en-US" sz="2400" dirty="0">
                <a:latin typeface="宋体" panose="02010600030101010101" pitchFamily="2" charset="-122"/>
              </a:rPr>
              <a:t>，故错误。</a:t>
            </a:r>
            <a:endParaRPr lang="en-US" altLang="zh-CN"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additive="base">
                                        <p:cTn id="13" dur="500" fill="hold"/>
                                        <p:tgtEl>
                                          <p:spTgt spid="20484"/>
                                        </p:tgtEl>
                                        <p:attrNameLst>
                                          <p:attrName>ppt_x</p:attrName>
                                        </p:attrNameLst>
                                      </p:cBhvr>
                                      <p:tavLst>
                                        <p:tav tm="0">
                                          <p:val>
                                            <p:strVal val="#ppt_x"/>
                                          </p:val>
                                        </p:tav>
                                        <p:tav tm="100000">
                                          <p:val>
                                            <p:strVal val="#ppt_x"/>
                                          </p:val>
                                        </p:tav>
                                      </p:tavLst>
                                    </p:anim>
                                    <p:anim calcmode="lin" valueType="num">
                                      <p:cBhvr additive="base">
                                        <p:cTn id="14"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2530" name="文本框 4"/>
          <p:cNvSpPr txBox="1">
            <a:spLocks noChangeArrowheads="1"/>
          </p:cNvSpPr>
          <p:nvPr/>
        </p:nvSpPr>
        <p:spPr bwMode="auto">
          <a:xfrm>
            <a:off x="831850" y="1557338"/>
            <a:ext cx="9935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6.</a:t>
            </a:r>
            <a:r>
              <a:rPr lang="zh-CN" altLang="en-US" sz="2400" dirty="0"/>
              <a:t>下列各触发器中，图（）触发器的输入、输出信号波形图如下图所示。</a:t>
            </a:r>
            <a:endParaRPr lang="zh-CN" altLang="en-US" sz="2400" dirty="0"/>
          </a:p>
        </p:txBody>
      </p:sp>
      <p:sp>
        <p:nvSpPr>
          <p:cNvPr id="21508" name="文本框 5"/>
          <p:cNvSpPr txBox="1">
            <a:spLocks noChangeArrowheads="1"/>
          </p:cNvSpPr>
          <p:nvPr/>
        </p:nvSpPr>
        <p:spPr bwMode="auto">
          <a:xfrm>
            <a:off x="831850" y="5214938"/>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B</a:t>
            </a:r>
            <a:endParaRPr lang="zh-CN" altLang="en-US" sz="2400" dirty="0"/>
          </a:p>
        </p:txBody>
      </p:sp>
      <p:sp>
        <p:nvSpPr>
          <p:cNvPr id="7" name="文本框 6"/>
          <p:cNvSpPr txBox="1">
            <a:spLocks noChangeArrowheads="1"/>
          </p:cNvSpPr>
          <p:nvPr/>
        </p:nvSpPr>
        <p:spPr bwMode="auto">
          <a:xfrm>
            <a:off x="831850" y="2424028"/>
            <a:ext cx="109568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宋体" panose="02010600030101010101" pitchFamily="2" charset="-122"/>
              </a:rPr>
              <a:t>解析：由波形可知，在输入</a:t>
            </a:r>
            <a:r>
              <a:rPr lang="en-US" altLang="zh-CN" sz="2400" dirty="0">
                <a:latin typeface="宋体" panose="02010600030101010101" pitchFamily="2" charset="-122"/>
              </a:rPr>
              <a:t>x</a:t>
            </a:r>
            <a:r>
              <a:rPr lang="zh-CN" altLang="en-US" sz="2400" dirty="0">
                <a:latin typeface="宋体" panose="02010600030101010101" pitchFamily="2" charset="-122"/>
              </a:rPr>
              <a:t>为</a:t>
            </a:r>
            <a:r>
              <a:rPr lang="en-US" altLang="zh-CN" sz="2400" dirty="0">
                <a:latin typeface="宋体" panose="02010600030101010101" pitchFamily="2" charset="-122"/>
              </a:rPr>
              <a:t>1</a:t>
            </a:r>
            <a:r>
              <a:rPr lang="zh-CN" altLang="en-US" sz="2400" dirty="0">
                <a:latin typeface="宋体" panose="02010600030101010101" pitchFamily="2" charset="-122"/>
              </a:rPr>
              <a:t>时，波形在时钟周期上升沿不停翻转直至为输入</a:t>
            </a:r>
            <a:endParaRPr lang="en-US" altLang="zh-CN" sz="2400" dirty="0">
              <a:latin typeface="宋体" panose="02010600030101010101" pitchFamily="2" charset="-122"/>
            </a:endParaRPr>
          </a:p>
          <a:p>
            <a:r>
              <a:rPr lang="en-US" altLang="zh-CN" sz="2400" dirty="0">
                <a:latin typeface="宋体" panose="02010600030101010101" pitchFamily="2" charset="-122"/>
              </a:rPr>
              <a:t>x</a:t>
            </a:r>
            <a:r>
              <a:rPr lang="zh-CN" altLang="en-US" sz="2400" dirty="0">
                <a:latin typeface="宋体" panose="02010600030101010101" pitchFamily="2" charset="-122"/>
              </a:rPr>
              <a:t>为</a:t>
            </a:r>
            <a:r>
              <a:rPr lang="en-US" altLang="zh-CN" sz="2400" dirty="0">
                <a:latin typeface="宋体" panose="02010600030101010101" pitchFamily="2" charset="-122"/>
              </a:rPr>
              <a:t>0</a:t>
            </a:r>
            <a:r>
              <a:rPr lang="zh-CN" altLang="en-US" sz="2400" dirty="0">
                <a:latin typeface="宋体" panose="02010600030101010101" pitchFamily="2" charset="-122"/>
              </a:rPr>
              <a:t>；在输入</a:t>
            </a:r>
            <a:r>
              <a:rPr lang="en-US" altLang="zh-CN" sz="2400" dirty="0">
                <a:latin typeface="宋体" panose="02010600030101010101" pitchFamily="2" charset="-122"/>
              </a:rPr>
              <a:t>x</a:t>
            </a:r>
            <a:r>
              <a:rPr lang="zh-CN" altLang="en-US" sz="2400" dirty="0">
                <a:latin typeface="宋体" panose="02010600030101010101" pitchFamily="2" charset="-122"/>
              </a:rPr>
              <a:t>为</a:t>
            </a:r>
            <a:r>
              <a:rPr lang="en-US" altLang="zh-CN" sz="2400" dirty="0">
                <a:latin typeface="宋体" panose="02010600030101010101" pitchFamily="2" charset="-122"/>
              </a:rPr>
              <a:t>0</a:t>
            </a:r>
            <a:r>
              <a:rPr lang="zh-CN" altLang="en-US" sz="2400" dirty="0">
                <a:latin typeface="宋体" panose="02010600030101010101" pitchFamily="2" charset="-122"/>
              </a:rPr>
              <a:t>时，波形保持</a:t>
            </a:r>
            <a:r>
              <a:rPr lang="en-US" altLang="zh-CN" sz="2400" dirty="0">
                <a:latin typeface="宋体" panose="02010600030101010101" pitchFamily="2" charset="-122"/>
              </a:rPr>
              <a:t>Q</a:t>
            </a:r>
            <a:r>
              <a:rPr lang="zh-CN" altLang="en-US" sz="2400" dirty="0">
                <a:latin typeface="宋体" panose="02010600030101010101" pitchFamily="2" charset="-122"/>
              </a:rPr>
              <a:t>的原值。</a:t>
            </a:r>
            <a:r>
              <a:rPr lang="zh-CN" altLang="en-US" sz="2400" dirty="0"/>
              <a:t>可知应是</a:t>
            </a:r>
            <a:r>
              <a:rPr lang="en-US" altLang="zh-CN" sz="2400" dirty="0"/>
              <a:t>JK</a:t>
            </a:r>
            <a:r>
              <a:rPr lang="zh-CN" altLang="en-US" sz="2400" dirty="0"/>
              <a:t>触发器，且</a:t>
            </a:r>
            <a:r>
              <a:rPr lang="en-US" altLang="zh-CN" sz="2400" dirty="0"/>
              <a:t>J</a:t>
            </a:r>
            <a:r>
              <a:rPr lang="zh-CN" altLang="en-US" sz="2400" dirty="0"/>
              <a:t>、</a:t>
            </a:r>
            <a:r>
              <a:rPr lang="en-US" altLang="zh-CN" sz="2400" dirty="0"/>
              <a:t>K</a:t>
            </a:r>
            <a:r>
              <a:rPr lang="zh-CN" altLang="en-US" sz="2400" dirty="0"/>
              <a:t>端均为</a:t>
            </a:r>
            <a:r>
              <a:rPr lang="en-US" altLang="zh-CN" sz="2400" dirty="0"/>
              <a:t>x</a:t>
            </a:r>
            <a:r>
              <a:rPr lang="zh-CN" altLang="en-US" sz="2400" dirty="0"/>
              <a:t>。</a:t>
            </a:r>
            <a:endParaRPr lang="en-US" altLang="zh-CN" sz="24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2296" y="3455916"/>
            <a:ext cx="5051448" cy="315715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22" y="3674414"/>
            <a:ext cx="4418764" cy="2239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8"/>
                                        </p:tgtEl>
                                        <p:attrNameLst>
                                          <p:attrName>style.visibility</p:attrName>
                                        </p:attrNameLst>
                                      </p:cBhvr>
                                      <p:to>
                                        <p:strVal val="visible"/>
                                      </p:to>
                                    </p:set>
                                    <p:anim calcmode="lin" valueType="num">
                                      <p:cBhvr additive="base">
                                        <p:cTn id="13" dur="500" fill="hold"/>
                                        <p:tgtEl>
                                          <p:spTgt spid="21508"/>
                                        </p:tgtEl>
                                        <p:attrNameLst>
                                          <p:attrName>ppt_x</p:attrName>
                                        </p:attrNameLst>
                                      </p:cBhvr>
                                      <p:tavLst>
                                        <p:tav tm="0">
                                          <p:val>
                                            <p:strVal val="#ppt_x"/>
                                          </p:val>
                                        </p:tav>
                                        <p:tav tm="100000">
                                          <p:val>
                                            <p:strVal val="#ppt_x"/>
                                          </p:val>
                                        </p:tav>
                                      </p:tavLst>
                                    </p:anim>
                                    <p:anim calcmode="lin" valueType="num">
                                      <p:cBhvr additive="base">
                                        <p:cTn id="14"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3554" name="文本框 4"/>
          <p:cNvSpPr txBox="1">
            <a:spLocks noChangeArrowheads="1"/>
          </p:cNvSpPr>
          <p:nvPr/>
        </p:nvSpPr>
        <p:spPr bwMode="auto">
          <a:xfrm>
            <a:off x="831850" y="1002164"/>
            <a:ext cx="874951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7.</a:t>
            </a:r>
            <a:r>
              <a:rPr lang="zh-CN" altLang="en-US" sz="2400" dirty="0"/>
              <a:t>图示为数据选择器构成的函数发生器，其输出逻辑式为（）。</a:t>
            </a:r>
            <a:endParaRPr lang="en-US" altLang="zh-CN" sz="2400" dirty="0"/>
          </a:p>
          <a:p>
            <a:pPr marL="457200" indent="-457200">
              <a:buFont typeface="+mj-lt"/>
              <a:buAutoNum type="alphaUcPeriod"/>
            </a:pPr>
            <a:r>
              <a:rPr lang="en-US" altLang="zh-CN" sz="2400" dirty="0"/>
              <a:t>Y=AB</a:t>
            </a:r>
            <a:endParaRPr lang="en-US" altLang="zh-CN" sz="2400" dirty="0"/>
          </a:p>
          <a:p>
            <a:pPr marL="457200" indent="-457200">
              <a:buFont typeface="+mj-lt"/>
              <a:buAutoNum type="alphaUcPeriod"/>
            </a:pPr>
            <a:r>
              <a:rPr lang="en-US" altLang="zh-CN" sz="2400" dirty="0"/>
              <a:t>Y=AB</a:t>
            </a:r>
            <a:endParaRPr lang="en-US" altLang="zh-CN" sz="2400" dirty="0"/>
          </a:p>
          <a:p>
            <a:pPr marL="457200" indent="-457200">
              <a:buFont typeface="+mj-lt"/>
              <a:buAutoNum type="alphaUcPeriod"/>
            </a:pPr>
            <a:r>
              <a:rPr lang="en-US" altLang="zh-CN" sz="2400" dirty="0"/>
              <a:t>Y=A</a:t>
            </a:r>
            <a:endParaRPr lang="en-US" altLang="zh-CN" sz="2400" dirty="0"/>
          </a:p>
          <a:p>
            <a:pPr marL="457200" indent="-457200">
              <a:buFont typeface="+mj-lt"/>
              <a:buAutoNum type="alphaUcPeriod"/>
            </a:pPr>
            <a:r>
              <a:rPr lang="en-US" altLang="zh-CN" sz="2400" dirty="0"/>
              <a:t>Y=B</a:t>
            </a:r>
            <a:endParaRPr lang="en-US" altLang="zh-CN" sz="2400" dirty="0"/>
          </a:p>
        </p:txBody>
      </p:sp>
      <p:sp>
        <p:nvSpPr>
          <p:cNvPr id="7" name="文本框 6"/>
          <p:cNvSpPr txBox="1">
            <a:spLocks noChangeArrowheads="1"/>
          </p:cNvSpPr>
          <p:nvPr/>
        </p:nvSpPr>
        <p:spPr bwMode="auto">
          <a:xfrm>
            <a:off x="831851" y="3094038"/>
            <a:ext cx="104022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latin typeface="宋体" panose="02010600030101010101" pitchFamily="2" charset="-122"/>
              </a:rPr>
              <a:t>解析：数据选择器中，输入</a:t>
            </a:r>
            <a:r>
              <a:rPr lang="en-US" altLang="zh-CN" sz="2400" dirty="0">
                <a:latin typeface="宋体" panose="02010600030101010101" pitchFamily="2" charset="-122"/>
              </a:rPr>
              <a:t>A</a:t>
            </a:r>
            <a:r>
              <a:rPr lang="zh-CN" altLang="en-US" sz="2400" dirty="0">
                <a:latin typeface="宋体" panose="02010600030101010101" pitchFamily="2" charset="-122"/>
              </a:rPr>
              <a:t>、</a:t>
            </a:r>
            <a:r>
              <a:rPr lang="en-US" altLang="zh-CN" sz="2400" dirty="0">
                <a:latin typeface="宋体" panose="02010600030101010101" pitchFamily="2" charset="-122"/>
              </a:rPr>
              <a:t>B</a:t>
            </a:r>
            <a:r>
              <a:rPr lang="zh-CN" altLang="en-US" sz="2400" dirty="0">
                <a:latin typeface="宋体" panose="02010600030101010101" pitchFamily="2" charset="-122"/>
              </a:rPr>
              <a:t>进行地址选择，</a:t>
            </a:r>
            <a:r>
              <a:rPr lang="en-US" altLang="zh-CN" sz="2400" dirty="0">
                <a:latin typeface="宋体" panose="02010600030101010101" pitchFamily="2" charset="-122"/>
              </a:rPr>
              <a:t>Di</a:t>
            </a:r>
            <a:r>
              <a:rPr lang="zh-CN" altLang="en-US" sz="2400" dirty="0">
                <a:latin typeface="宋体" panose="02010600030101010101" pitchFamily="2" charset="-122"/>
              </a:rPr>
              <a:t>为数据输入。由图可知，只有</a:t>
            </a:r>
            <a:r>
              <a:rPr lang="en-US" altLang="zh-CN" sz="2400" dirty="0">
                <a:latin typeface="宋体" panose="02010600030101010101" pitchFamily="2" charset="-122"/>
              </a:rPr>
              <a:t>D1</a:t>
            </a:r>
            <a:r>
              <a:rPr lang="zh-CN" altLang="en-US" sz="2400" dirty="0">
                <a:latin typeface="宋体" panose="02010600030101010101" pitchFamily="2" charset="-122"/>
              </a:rPr>
              <a:t>和</a:t>
            </a:r>
            <a:r>
              <a:rPr lang="en-US" altLang="zh-CN" sz="2400" dirty="0">
                <a:latin typeface="宋体" panose="02010600030101010101" pitchFamily="2" charset="-122"/>
              </a:rPr>
              <a:t>D3</a:t>
            </a:r>
            <a:r>
              <a:rPr lang="zh-CN" altLang="en-US" sz="2400" dirty="0">
                <a:latin typeface="宋体" panose="02010600030101010101" pitchFamily="2" charset="-122"/>
              </a:rPr>
              <a:t>输入为</a:t>
            </a:r>
            <a:r>
              <a:rPr lang="en-US" altLang="zh-CN" sz="2400" dirty="0">
                <a:latin typeface="宋体" panose="02010600030101010101" pitchFamily="2" charset="-122"/>
              </a:rPr>
              <a:t>1</a:t>
            </a:r>
            <a:r>
              <a:rPr lang="zh-CN" altLang="en-US" sz="2400" dirty="0">
                <a:latin typeface="宋体" panose="02010600030101010101" pitchFamily="2" charset="-122"/>
              </a:rPr>
              <a:t>，故只有当地址端选择输出</a:t>
            </a:r>
            <a:r>
              <a:rPr lang="en-US" altLang="zh-CN" sz="2400" dirty="0">
                <a:latin typeface="宋体" panose="02010600030101010101" pitchFamily="2" charset="-122"/>
              </a:rPr>
              <a:t>D1</a:t>
            </a:r>
            <a:r>
              <a:rPr lang="zh-CN" altLang="en-US" sz="2400" dirty="0">
                <a:latin typeface="宋体" panose="02010600030101010101" pitchFamily="2" charset="-122"/>
              </a:rPr>
              <a:t>或</a:t>
            </a:r>
            <a:r>
              <a:rPr lang="en-US" altLang="zh-CN" sz="2400" dirty="0">
                <a:latin typeface="宋体" panose="02010600030101010101" pitchFamily="2" charset="-122"/>
              </a:rPr>
              <a:t>D3</a:t>
            </a:r>
            <a:r>
              <a:rPr lang="zh-CN" altLang="en-US" sz="2400" dirty="0">
                <a:latin typeface="宋体" panose="02010600030101010101" pitchFamily="2" charset="-122"/>
              </a:rPr>
              <a:t>时，输出结果为</a:t>
            </a:r>
            <a:r>
              <a:rPr lang="en-US" altLang="zh-CN" sz="2400" dirty="0">
                <a:latin typeface="宋体" panose="02010600030101010101" pitchFamily="2" charset="-122"/>
              </a:rPr>
              <a:t>1</a:t>
            </a:r>
            <a:r>
              <a:rPr lang="zh-CN" altLang="en-US" sz="2400" dirty="0">
                <a:latin typeface="宋体" panose="02010600030101010101" pitchFamily="2" charset="-122"/>
              </a:rPr>
              <a:t>，即当</a:t>
            </a:r>
            <a:r>
              <a:rPr lang="en-US" altLang="zh-CN" sz="2400" dirty="0">
                <a:latin typeface="宋体" panose="02010600030101010101" pitchFamily="2" charset="-122"/>
              </a:rPr>
              <a:t>A=B=1</a:t>
            </a:r>
            <a:r>
              <a:rPr lang="zh-CN" altLang="en-US" sz="2400" dirty="0">
                <a:latin typeface="宋体" panose="02010600030101010101" pitchFamily="2" charset="-122"/>
              </a:rPr>
              <a:t>或</a:t>
            </a:r>
            <a:r>
              <a:rPr lang="en-US" altLang="zh-CN" sz="2400" dirty="0">
                <a:latin typeface="宋体" panose="02010600030101010101" pitchFamily="2" charset="-122"/>
              </a:rPr>
              <a:t>A=0</a:t>
            </a:r>
            <a:r>
              <a:rPr lang="zh-CN" altLang="en-US" sz="2400" dirty="0">
                <a:latin typeface="宋体" panose="02010600030101010101" pitchFamily="2" charset="-122"/>
              </a:rPr>
              <a:t>、</a:t>
            </a:r>
            <a:r>
              <a:rPr lang="en-US" altLang="zh-CN" sz="2400" dirty="0">
                <a:latin typeface="宋体" panose="02010600030101010101" pitchFamily="2" charset="-122"/>
              </a:rPr>
              <a:t>B=1</a:t>
            </a:r>
            <a:r>
              <a:rPr lang="zh-CN" altLang="en-US" sz="2400" dirty="0">
                <a:latin typeface="宋体" panose="02010600030101010101" pitchFamily="2" charset="-122"/>
              </a:rPr>
              <a:t>时输出</a:t>
            </a:r>
            <a:r>
              <a:rPr lang="en-US" altLang="zh-CN" sz="2400" dirty="0">
                <a:latin typeface="宋体" panose="02010600030101010101" pitchFamily="2" charset="-122"/>
              </a:rPr>
              <a:t>1.</a:t>
            </a:r>
            <a:r>
              <a:rPr lang="zh-CN" altLang="en-US" sz="2400" dirty="0">
                <a:latin typeface="宋体" panose="02010600030101010101" pitchFamily="2" charset="-122"/>
              </a:rPr>
              <a:t>表达式为</a:t>
            </a:r>
            <a:r>
              <a:rPr lang="en-US" altLang="zh-CN" sz="2400" dirty="0">
                <a:latin typeface="宋体" panose="02010600030101010101" pitchFamily="2" charset="-122"/>
              </a:rPr>
              <a:t>Y=B</a:t>
            </a:r>
            <a:endParaRPr lang="en-US" altLang="zh-CN" sz="2400" dirty="0">
              <a:solidFill>
                <a:srgbClr val="FF0000"/>
              </a:solidFill>
              <a:latin typeface="宋体" panose="02010600030101010101" pitchFamily="2" charset="-122"/>
            </a:endParaRPr>
          </a:p>
        </p:txBody>
      </p:sp>
      <p:sp>
        <p:nvSpPr>
          <p:cNvPr id="5" name="文本框 5"/>
          <p:cNvSpPr txBox="1">
            <a:spLocks noChangeArrowheads="1"/>
          </p:cNvSpPr>
          <p:nvPr/>
        </p:nvSpPr>
        <p:spPr bwMode="auto">
          <a:xfrm>
            <a:off x="831850" y="5214938"/>
            <a:ext cx="1337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D</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5602" name="文本框 4"/>
          <p:cNvSpPr txBox="1">
            <a:spLocks noChangeArrowheads="1"/>
          </p:cNvSpPr>
          <p:nvPr/>
        </p:nvSpPr>
        <p:spPr bwMode="auto">
          <a:xfrm>
            <a:off x="831850" y="1557338"/>
            <a:ext cx="505619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8.</a:t>
            </a:r>
            <a:r>
              <a:rPr lang="zh-CN" altLang="en-US" sz="2400" dirty="0"/>
              <a:t>双向数据总线结构，一般采用（）</a:t>
            </a:r>
            <a:endParaRPr lang="en-US" altLang="zh-CN" sz="2400" dirty="0"/>
          </a:p>
          <a:p>
            <a:pPr marL="457200" indent="-457200">
              <a:buFont typeface="+mj-lt"/>
              <a:buAutoNum type="alphaUcPeriod"/>
            </a:pPr>
            <a:r>
              <a:rPr lang="zh-CN" altLang="en-US" sz="2400" dirty="0"/>
              <a:t>多路开关</a:t>
            </a:r>
            <a:endParaRPr lang="en-US" altLang="zh-CN" sz="2400" dirty="0"/>
          </a:p>
          <a:p>
            <a:pPr marL="457200" indent="-457200">
              <a:buFont typeface="+mj-lt"/>
              <a:buAutoNum type="alphaUcPeriod"/>
            </a:pPr>
            <a:r>
              <a:rPr lang="zh-CN" altLang="en-US" sz="2400" dirty="0"/>
              <a:t>异或门</a:t>
            </a:r>
            <a:endParaRPr lang="en-US" altLang="zh-CN" sz="2400" dirty="0"/>
          </a:p>
          <a:p>
            <a:pPr marL="457200" indent="-457200">
              <a:buFont typeface="+mj-lt"/>
              <a:buAutoNum type="alphaUcPeriod"/>
            </a:pPr>
            <a:r>
              <a:rPr lang="zh-CN" altLang="en-US" sz="2400" dirty="0"/>
              <a:t>三态门</a:t>
            </a:r>
            <a:endParaRPr lang="en-US" altLang="zh-CN" sz="2400" dirty="0"/>
          </a:p>
          <a:p>
            <a:pPr marL="457200" indent="-457200">
              <a:buFont typeface="+mj-lt"/>
              <a:buAutoNum type="alphaUcPeriod"/>
            </a:pPr>
            <a:r>
              <a:rPr lang="zh-CN" altLang="en-US" sz="2400" dirty="0"/>
              <a:t>与非门</a:t>
            </a:r>
            <a:endParaRPr lang="en-US" altLang="zh-CN" sz="2400" dirty="0"/>
          </a:p>
          <a:p>
            <a:endParaRPr lang="zh-CN" altLang="en-US" sz="2400" dirty="0"/>
          </a:p>
        </p:txBody>
      </p:sp>
      <p:sp>
        <p:nvSpPr>
          <p:cNvPr id="24580" name="文本框 5"/>
          <p:cNvSpPr txBox="1">
            <a:spLocks noChangeArrowheads="1"/>
          </p:cNvSpPr>
          <p:nvPr/>
        </p:nvSpPr>
        <p:spPr bwMode="auto">
          <a:xfrm>
            <a:off x="831850" y="5214938"/>
            <a:ext cx="1358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C</a:t>
            </a:r>
            <a:endParaRPr lang="zh-CN" altLang="en-US" sz="2400" dirty="0"/>
          </a:p>
        </p:txBody>
      </p:sp>
      <p:sp>
        <p:nvSpPr>
          <p:cNvPr id="7" name="文本框 6"/>
          <p:cNvSpPr txBox="1">
            <a:spLocks noChangeArrowheads="1"/>
          </p:cNvSpPr>
          <p:nvPr/>
        </p:nvSpPr>
        <p:spPr bwMode="auto">
          <a:xfrm>
            <a:off x="625475" y="4181919"/>
            <a:ext cx="7767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latin typeface="宋体" panose="02010600030101010101" pitchFamily="2" charset="-122"/>
              </a:rPr>
              <a:t>解析：总线结构使用三态门。</a:t>
            </a:r>
            <a:endParaRPr lang="zh-CN" altLang="en-US"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0"/>
                                        </p:tgtEl>
                                        <p:attrNameLst>
                                          <p:attrName>style.visibility</p:attrName>
                                        </p:attrNameLst>
                                      </p:cBhvr>
                                      <p:to>
                                        <p:strVal val="visible"/>
                                      </p:to>
                                    </p:set>
                                    <p:anim calcmode="lin" valueType="num">
                                      <p:cBhvr additive="base">
                                        <p:cTn id="13" dur="500" fill="hold"/>
                                        <p:tgtEl>
                                          <p:spTgt spid="24580"/>
                                        </p:tgtEl>
                                        <p:attrNameLst>
                                          <p:attrName>ppt_x</p:attrName>
                                        </p:attrNameLst>
                                      </p:cBhvr>
                                      <p:tavLst>
                                        <p:tav tm="0">
                                          <p:val>
                                            <p:strVal val="#ppt_x"/>
                                          </p:val>
                                        </p:tav>
                                        <p:tav tm="100000">
                                          <p:val>
                                            <p:strVal val="#ppt_x"/>
                                          </p:val>
                                        </p:tav>
                                      </p:tavLst>
                                    </p:anim>
                                    <p:anim calcmode="lin" valueType="num">
                                      <p:cBhvr additive="base">
                                        <p:cTn id="14"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6626" name="文本框 4"/>
          <p:cNvSpPr txBox="1">
            <a:spLocks noChangeArrowheads="1"/>
          </p:cNvSpPr>
          <p:nvPr/>
        </p:nvSpPr>
        <p:spPr bwMode="auto">
          <a:xfrm>
            <a:off x="831850" y="1557338"/>
            <a:ext cx="1001428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9.</a:t>
            </a:r>
            <a:r>
              <a:rPr lang="zh-CN" altLang="en-US" sz="2400" dirty="0"/>
              <a:t>由或非门构成的</a:t>
            </a:r>
            <a:r>
              <a:rPr lang="en-US" altLang="zh-CN" sz="2400" dirty="0"/>
              <a:t>RS</a:t>
            </a:r>
            <a:r>
              <a:rPr lang="zh-CN" altLang="en-US" sz="2400" dirty="0"/>
              <a:t>触发器，为避免不定状态的发生，输入不能出现（）</a:t>
            </a:r>
            <a:endParaRPr lang="en-US" altLang="zh-CN" sz="2400" dirty="0"/>
          </a:p>
          <a:p>
            <a:pPr marL="457200" indent="-457200">
              <a:buFont typeface="+mj-lt"/>
              <a:buAutoNum type="alphaUcPeriod"/>
            </a:pPr>
            <a:r>
              <a:rPr lang="en-US" altLang="zh-CN" sz="2400" dirty="0"/>
              <a:t>R=S=0</a:t>
            </a:r>
            <a:endParaRPr lang="en-US" altLang="zh-CN" sz="2400" dirty="0"/>
          </a:p>
          <a:p>
            <a:pPr marL="457200" indent="-457200">
              <a:buFont typeface="+mj-lt"/>
              <a:buAutoNum type="alphaUcPeriod"/>
            </a:pPr>
            <a:r>
              <a:rPr lang="en-US" altLang="zh-CN" sz="2400" dirty="0"/>
              <a:t>R=S=1</a:t>
            </a:r>
            <a:endParaRPr lang="en-US" altLang="zh-CN" sz="2400" dirty="0"/>
          </a:p>
          <a:p>
            <a:pPr marL="457200" indent="-457200">
              <a:buFont typeface="+mj-lt"/>
              <a:buAutoNum type="alphaUcPeriod"/>
            </a:pPr>
            <a:r>
              <a:rPr lang="en-US" altLang="zh-CN" sz="2400" dirty="0"/>
              <a:t>R=1,S=0</a:t>
            </a:r>
            <a:endParaRPr lang="en-US" altLang="zh-CN" sz="2400" dirty="0"/>
          </a:p>
          <a:p>
            <a:pPr marL="457200" indent="-457200">
              <a:buFont typeface="+mj-lt"/>
              <a:buAutoNum type="alphaUcPeriod"/>
            </a:pPr>
            <a:r>
              <a:rPr lang="en-US" altLang="zh-CN" sz="2400" dirty="0"/>
              <a:t>R=0,S=1</a:t>
            </a:r>
            <a:endParaRPr lang="zh-CN" altLang="en-US" sz="2400" dirty="0"/>
          </a:p>
        </p:txBody>
      </p:sp>
      <p:sp>
        <p:nvSpPr>
          <p:cNvPr id="25604" name="文本框 5"/>
          <p:cNvSpPr txBox="1">
            <a:spLocks noChangeArrowheads="1"/>
          </p:cNvSpPr>
          <p:nvPr/>
        </p:nvSpPr>
        <p:spPr bwMode="auto">
          <a:xfrm>
            <a:off x="831850" y="5214938"/>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B</a:t>
            </a:r>
            <a:endParaRPr lang="zh-CN" altLang="en-US" sz="2400" dirty="0"/>
          </a:p>
        </p:txBody>
      </p:sp>
      <p:graphicFrame>
        <p:nvGraphicFramePr>
          <p:cNvPr id="26629" name="对象 1"/>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26640" name="" r:id="rId1" imgW="127000" imgH="215265" progId="Equation.3">
                  <p:embed/>
                </p:oleObj>
              </mc:Choice>
              <mc:Fallback>
                <p:oleObj name="" r:id="rId1" imgW="127000" imgH="215265" progId="Equation.3">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0" y="3319463"/>
                        <a:ext cx="127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30" name="对象 2"/>
          <p:cNvGraphicFramePr>
            <a:graphicFrameLocks noChangeAspect="1"/>
          </p:cNvGraphicFramePr>
          <p:nvPr/>
        </p:nvGraphicFramePr>
        <p:xfrm>
          <a:off x="5638800" y="3319463"/>
          <a:ext cx="914400" cy="215900"/>
        </p:xfrm>
        <a:graphic>
          <a:graphicData uri="http://schemas.openxmlformats.org/presentationml/2006/ole">
            <mc:AlternateContent xmlns:mc="http://schemas.openxmlformats.org/markup-compatibility/2006">
              <mc:Choice xmlns:v="urn:schemas-microsoft-com:vml" Requires="v">
                <p:oleObj spid="_x0000_s26641" name="" r:id="rId3" imgW="127000" imgH="215265" progId="Equation.3">
                  <p:embed/>
                </p:oleObj>
              </mc:Choice>
              <mc:Fallback>
                <p:oleObj name="" r:id="rId3" imgW="127000" imgH="215265" progId="Equation.3">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319463"/>
                        <a:ext cx="914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3"/>
          <p:cNvSpPr txBox="1">
            <a:spLocks noChangeArrowheads="1"/>
          </p:cNvSpPr>
          <p:nvPr/>
        </p:nvSpPr>
        <p:spPr bwMode="auto">
          <a:xfrm>
            <a:off x="625475" y="461963"/>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填空题：</a:t>
            </a:r>
            <a:endParaRPr lang="zh-CN" altLang="en-US" sz="2400"/>
          </a:p>
        </p:txBody>
      </p:sp>
      <p:sp>
        <p:nvSpPr>
          <p:cNvPr id="27650" name="文本框 4"/>
          <p:cNvSpPr txBox="1">
            <a:spLocks noChangeArrowheads="1"/>
          </p:cNvSpPr>
          <p:nvPr/>
        </p:nvSpPr>
        <p:spPr bwMode="auto">
          <a:xfrm>
            <a:off x="831850" y="1557338"/>
            <a:ext cx="1032045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t>10.</a:t>
            </a:r>
            <a:r>
              <a:rPr lang="zh-CN" altLang="en-US" sz="2400" dirty="0"/>
              <a:t>若实现</a:t>
            </a:r>
            <a:r>
              <a:rPr lang="en-US" altLang="zh-CN" sz="2400" dirty="0"/>
              <a:t>32</a:t>
            </a:r>
            <a:r>
              <a:rPr lang="zh-CN" altLang="en-US" sz="2400" dirty="0"/>
              <a:t>位二进制数据比较，至少需要（）片四位二进制比较器</a:t>
            </a:r>
            <a:r>
              <a:rPr lang="en-US" altLang="zh-CN" sz="2400" dirty="0"/>
              <a:t>74LS85.</a:t>
            </a:r>
            <a:endParaRPr lang="en-US" altLang="zh-CN" sz="2400" dirty="0"/>
          </a:p>
          <a:p>
            <a:pPr marL="457200" indent="-457200">
              <a:buFont typeface="+mj-lt"/>
              <a:buAutoNum type="alphaUcPeriod"/>
            </a:pPr>
            <a:r>
              <a:rPr lang="en-US" altLang="zh-CN" sz="2400" dirty="0"/>
              <a:t>4</a:t>
            </a:r>
            <a:endParaRPr lang="en-US" altLang="zh-CN" sz="2400" dirty="0"/>
          </a:p>
          <a:p>
            <a:pPr marL="457200" indent="-457200">
              <a:buFont typeface="+mj-lt"/>
              <a:buAutoNum type="alphaUcPeriod"/>
            </a:pPr>
            <a:r>
              <a:rPr lang="en-US" altLang="zh-CN" sz="2400" dirty="0"/>
              <a:t>8</a:t>
            </a:r>
            <a:endParaRPr lang="en-US" altLang="zh-CN" sz="2400" dirty="0"/>
          </a:p>
          <a:p>
            <a:pPr marL="457200" indent="-457200">
              <a:buFont typeface="+mj-lt"/>
              <a:buAutoNum type="alphaUcPeriod"/>
            </a:pPr>
            <a:r>
              <a:rPr lang="en-US" altLang="zh-CN" sz="2400" dirty="0"/>
              <a:t>16</a:t>
            </a:r>
            <a:endParaRPr lang="en-US" altLang="zh-CN" sz="2400" dirty="0"/>
          </a:p>
          <a:p>
            <a:pPr marL="457200" indent="-457200">
              <a:buFont typeface="+mj-lt"/>
              <a:buAutoNum type="alphaUcPeriod"/>
            </a:pPr>
            <a:r>
              <a:rPr lang="en-US" altLang="zh-CN" sz="2400" dirty="0"/>
              <a:t>32</a:t>
            </a:r>
            <a:endParaRPr lang="zh-CN" altLang="en-US" sz="2400" dirty="0"/>
          </a:p>
        </p:txBody>
      </p:sp>
      <p:sp>
        <p:nvSpPr>
          <p:cNvPr id="26628" name="文本框 5"/>
          <p:cNvSpPr txBox="1">
            <a:spLocks noChangeArrowheads="1"/>
          </p:cNvSpPr>
          <p:nvPr/>
        </p:nvSpPr>
        <p:spPr bwMode="auto">
          <a:xfrm>
            <a:off x="831850" y="5214938"/>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t>答案：</a:t>
            </a:r>
            <a:r>
              <a:rPr lang="en-US" altLang="zh-CN" sz="2400" dirty="0"/>
              <a:t>B</a:t>
            </a:r>
            <a:endParaRPr lang="zh-CN" altLang="zh-CN" sz="2400" dirty="0"/>
          </a:p>
        </p:txBody>
      </p:sp>
      <p:sp>
        <p:nvSpPr>
          <p:cNvPr id="7" name="文本框 6"/>
          <p:cNvSpPr txBox="1">
            <a:spLocks noChangeArrowheads="1"/>
          </p:cNvSpPr>
          <p:nvPr/>
        </p:nvSpPr>
        <p:spPr bwMode="auto">
          <a:xfrm>
            <a:off x="831850" y="3600683"/>
            <a:ext cx="102879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latin typeface="宋体" panose="02010600030101010101" pitchFamily="2" charset="-122"/>
              </a:rPr>
              <a:t>解析：每片四位数据比较器可以比较</a:t>
            </a:r>
            <a:r>
              <a:rPr lang="en-US" altLang="zh-CN" sz="2400" dirty="0">
                <a:latin typeface="宋体" panose="02010600030101010101" pitchFamily="2" charset="-122"/>
              </a:rPr>
              <a:t>4</a:t>
            </a:r>
            <a:r>
              <a:rPr lang="zh-CN" altLang="en-US" sz="2400" dirty="0">
                <a:latin typeface="宋体" panose="02010600030101010101" pitchFamily="2" charset="-122"/>
              </a:rPr>
              <a:t>位二进制数，若要比较</a:t>
            </a:r>
            <a:r>
              <a:rPr lang="en-US" altLang="zh-CN" sz="2400" dirty="0">
                <a:latin typeface="宋体" panose="02010600030101010101" pitchFamily="2" charset="-122"/>
              </a:rPr>
              <a:t>32</a:t>
            </a:r>
            <a:r>
              <a:rPr lang="zh-CN" altLang="en-US" sz="2400" dirty="0">
                <a:latin typeface="宋体" panose="02010600030101010101" pitchFamily="2" charset="-122"/>
              </a:rPr>
              <a:t>位，则使用</a:t>
            </a:r>
            <a:r>
              <a:rPr lang="en-US" altLang="zh-CN" sz="2400" dirty="0">
                <a:latin typeface="宋体" panose="02010600030101010101" pitchFamily="2" charset="-122"/>
              </a:rPr>
              <a:t>8</a:t>
            </a:r>
            <a:r>
              <a:rPr lang="zh-CN" altLang="en-US" sz="2400" dirty="0">
                <a:latin typeface="宋体" panose="02010600030101010101" pitchFamily="2" charset="-122"/>
              </a:rPr>
              <a:t>片数据比较器。</a:t>
            </a:r>
            <a:endParaRPr lang="zh-CN" altLang="en-US"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 calcmode="lin" valueType="num">
                                      <p:cBhvr additive="base">
                                        <p:cTn id="13" dur="500" fill="hold"/>
                                        <p:tgtEl>
                                          <p:spTgt spid="26628"/>
                                        </p:tgtEl>
                                        <p:attrNameLst>
                                          <p:attrName>ppt_x</p:attrName>
                                        </p:attrNameLst>
                                      </p:cBhvr>
                                      <p:tavLst>
                                        <p:tav tm="0">
                                          <p:val>
                                            <p:strVal val="#ppt_x"/>
                                          </p:val>
                                        </p:tav>
                                        <p:tav tm="100000">
                                          <p:val>
                                            <p:strVal val="#ppt_x"/>
                                          </p:val>
                                        </p:tav>
                                      </p:tavLst>
                                    </p:anim>
                                    <p:anim calcmode="lin" valueType="num">
                                      <p:cBhvr additive="base">
                                        <p:cTn id="14" dur="500" fill="hold"/>
                                        <p:tgtEl>
                                          <p:spTgt spid="26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 name="文本框 4"/>
          <p:cNvSpPr txBox="1">
            <a:spLocks noChangeArrowheads="1"/>
          </p:cNvSpPr>
          <p:nvPr/>
        </p:nvSpPr>
        <p:spPr bwMode="auto">
          <a:xfrm>
            <a:off x="831850" y="1557338"/>
            <a:ext cx="10679113" cy="400050"/>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lt"/>
                <a:ea typeface="+mn-ea"/>
                <a:cs typeface="+mn-cs"/>
              </a:rPr>
              <a:t>1. A3 </a:t>
            </a:r>
            <a:r>
              <a:rPr kumimoji="0" lang="zh-CN" altLang="en-US" sz="2000" kern="1200" cap="none" spc="0" normalizeH="0" baseline="0" noProof="0" dirty="0">
                <a:latin typeface="+mn-lt"/>
                <a:ea typeface="+mn-ea"/>
                <a:cs typeface="+mn-cs"/>
              </a:rPr>
              <a:t>、</a:t>
            </a:r>
            <a:r>
              <a:rPr kumimoji="0" lang="en-US" altLang="zh-CN" sz="2000" kern="1200" cap="none" spc="0" normalizeH="0" baseline="0" noProof="0" dirty="0">
                <a:latin typeface="+mn-lt"/>
                <a:ea typeface="+mn-ea"/>
                <a:cs typeface="+mn-cs"/>
              </a:rPr>
              <a:t>A2 </a:t>
            </a:r>
            <a:r>
              <a:rPr kumimoji="0" lang="zh-CN" altLang="en-US" sz="2000" kern="1200" cap="none" spc="0" normalizeH="0" baseline="0" noProof="0" dirty="0">
                <a:latin typeface="+mn-lt"/>
                <a:ea typeface="+mn-ea"/>
                <a:cs typeface="+mn-cs"/>
              </a:rPr>
              <a:t>、</a:t>
            </a:r>
            <a:r>
              <a:rPr kumimoji="0" lang="en-US" altLang="zh-CN" sz="2000" kern="1200" cap="none" spc="0" normalizeH="0" baseline="0" noProof="0" dirty="0">
                <a:latin typeface="+mn-lt"/>
                <a:ea typeface="+mn-ea"/>
                <a:cs typeface="+mn-cs"/>
              </a:rPr>
              <a:t>A1</a:t>
            </a:r>
            <a:r>
              <a:rPr kumimoji="0" lang="zh-CN" altLang="en-US" sz="2000" kern="1200" cap="none" spc="0" normalizeH="0" baseline="0" noProof="0" dirty="0">
                <a:latin typeface="+mn-lt"/>
                <a:ea typeface="+mn-ea"/>
                <a:cs typeface="+mn-cs"/>
              </a:rPr>
              <a:t>、</a:t>
            </a:r>
            <a:r>
              <a:rPr kumimoji="0" lang="en-US" altLang="zh-CN" sz="2000" kern="1200" cap="none" spc="0" normalizeH="0" baseline="0" noProof="0" dirty="0">
                <a:latin typeface="+mn-lt"/>
                <a:ea typeface="+mn-ea"/>
                <a:cs typeface="+mn-cs"/>
              </a:rPr>
              <a:t>A0</a:t>
            </a:r>
            <a:r>
              <a:rPr kumimoji="0" lang="zh-CN" altLang="en-US" sz="2000" kern="1200" cap="none" spc="0" normalizeH="0" baseline="0" noProof="0" dirty="0">
                <a:latin typeface="+mn-lt"/>
                <a:ea typeface="+mn-ea"/>
                <a:cs typeface="+mn-cs"/>
              </a:rPr>
              <a:t>。是四位二进制码，若电路采用偶校验，则校验位</a:t>
            </a:r>
            <a:r>
              <a:rPr kumimoji="0" lang="en-US" altLang="zh-CN" sz="2000" kern="1200" cap="none" spc="0" normalizeH="0" baseline="0" noProof="0" dirty="0">
                <a:latin typeface="+mn-lt"/>
                <a:ea typeface="+mn-ea"/>
                <a:cs typeface="+mn-cs"/>
              </a:rPr>
              <a:t>C </a:t>
            </a:r>
            <a:r>
              <a:rPr kumimoji="0" lang="zh-CN" altLang="en-US" sz="2000" kern="1200" cap="none" spc="0" normalizeH="0" baseline="0" noProof="0" dirty="0">
                <a:latin typeface="+mn-lt"/>
                <a:ea typeface="+mn-ea"/>
                <a:cs typeface="+mn-cs"/>
              </a:rPr>
              <a:t>的逻辑表达式是：</a:t>
            </a:r>
            <a:endParaRPr kumimoji="0" lang="zh-CN" altLang="en-US" sz="2000" kern="1200" cap="none" spc="0" normalizeH="0" baseline="0" noProof="0" dirty="0">
              <a:latin typeface="+mn-lt"/>
              <a:ea typeface="+mn-ea"/>
              <a:cs typeface="+mn-cs"/>
            </a:endParaRPr>
          </a:p>
        </p:txBody>
      </p:sp>
      <p:sp>
        <p:nvSpPr>
          <p:cNvPr id="16388" name="文本框 5"/>
          <p:cNvSpPr txBox="1">
            <a:spLocks noChangeArrowheads="1"/>
          </p:cNvSpPr>
          <p:nvPr/>
        </p:nvSpPr>
        <p:spPr bwMode="auto">
          <a:xfrm>
            <a:off x="831850" y="3773488"/>
            <a:ext cx="2897188" cy="400050"/>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lt"/>
                <a:ea typeface="+mn-ea"/>
                <a:cs typeface="+mn-cs"/>
              </a:rPr>
              <a:t>答案：</a:t>
            </a:r>
            <a:r>
              <a:rPr kumimoji="0" lang="en-US" altLang="zh-CN" sz="2000" kern="1200" cap="none" spc="0" normalizeH="0" baseline="0" noProof="0" dirty="0">
                <a:latin typeface="+mn-lt"/>
                <a:ea typeface="+mn-ea"/>
                <a:cs typeface="+mn-cs"/>
              </a:rPr>
              <a:t>A3</a:t>
            </a:r>
            <a:r>
              <a:rPr kumimoji="0" lang="zh-CN" altLang="en-US" sz="2000" kern="1200" cap="none" spc="0" normalizeH="0" baseline="0" noProof="0" dirty="0">
                <a:latin typeface="+mn-lt"/>
                <a:ea typeface="+mn-ea"/>
                <a:cs typeface="+mn-cs"/>
              </a:rPr>
              <a:t>⊕</a:t>
            </a:r>
            <a:r>
              <a:rPr kumimoji="0" lang="en-US" altLang="zh-CN" sz="2000" kern="1200" cap="none" spc="0" normalizeH="0" baseline="0" noProof="0" dirty="0">
                <a:latin typeface="+mn-lt"/>
                <a:ea typeface="+mn-ea"/>
                <a:cs typeface="+mn-cs"/>
              </a:rPr>
              <a:t>A2</a:t>
            </a:r>
            <a:r>
              <a:rPr kumimoji="0" lang="zh-CN" altLang="en-US" sz="2000" kern="1200" cap="none" spc="0" normalizeH="0" baseline="0" noProof="0" dirty="0">
                <a:latin typeface="Century Gothic" pitchFamily="34" charset="0"/>
                <a:ea typeface="+mn-ea"/>
                <a:cs typeface="+mn-cs"/>
              </a:rPr>
              <a:t>⊕</a:t>
            </a:r>
            <a:r>
              <a:rPr kumimoji="0" lang="en-US" altLang="zh-CN" sz="2000" kern="1200" cap="none" spc="0" normalizeH="0" baseline="0" noProof="0" dirty="0">
                <a:latin typeface="Century Gothic" pitchFamily="34" charset="0"/>
                <a:ea typeface="+mn-ea"/>
                <a:cs typeface="+mn-cs"/>
              </a:rPr>
              <a:t>A1</a:t>
            </a:r>
            <a:r>
              <a:rPr kumimoji="0" lang="zh-CN" altLang="en-US" sz="2000" kern="1200" cap="none" spc="0" normalizeH="0" baseline="0" noProof="0" dirty="0">
                <a:latin typeface="Century Gothic" pitchFamily="34" charset="0"/>
                <a:ea typeface="+mn-ea"/>
                <a:cs typeface="+mn-cs"/>
              </a:rPr>
              <a:t>⊕</a:t>
            </a:r>
            <a:r>
              <a:rPr kumimoji="0" lang="en-US" altLang="zh-CN" sz="2000" kern="1200" cap="none" spc="0" normalizeH="0" baseline="0" noProof="0" dirty="0">
                <a:latin typeface="Century Gothic" pitchFamily="34" charset="0"/>
                <a:ea typeface="+mn-ea"/>
                <a:cs typeface="+mn-cs"/>
              </a:rPr>
              <a:t>A0</a:t>
            </a:r>
            <a:endParaRPr kumimoji="0" lang="zh-CN" altLang="en-US" sz="2000" kern="1200" cap="none" spc="0" normalizeH="0" baseline="0" noProof="0" dirty="0">
              <a:latin typeface="+mn-lt"/>
              <a:ea typeface="+mn-ea"/>
              <a:cs typeface="+mn-cs"/>
            </a:endParaRPr>
          </a:p>
        </p:txBody>
      </p:sp>
      <p:sp>
        <p:nvSpPr>
          <p:cNvPr id="7" name="文本框 6"/>
          <p:cNvSpPr txBox="1">
            <a:spLocks noChangeArrowheads="1"/>
          </p:cNvSpPr>
          <p:nvPr/>
        </p:nvSpPr>
        <p:spPr bwMode="auto">
          <a:xfrm>
            <a:off x="831850" y="2716213"/>
            <a:ext cx="10644188" cy="1016000"/>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解析：在采用偶校验的电路中，发送信息码经奇偶发生器产生一位校验位，</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使发送数据代码中</a:t>
            </a:r>
            <a:r>
              <a:rPr kumimoji="0" lang="en-US" altLang="zh-CN" sz="2000" kern="1200" cap="none" spc="0" normalizeH="0" baseline="0" noProof="0" dirty="0">
                <a:latin typeface="+mn-ea"/>
                <a:ea typeface="+mn-ea"/>
                <a:cs typeface="+mn-cs"/>
              </a:rPr>
              <a:t>1</a:t>
            </a:r>
            <a:r>
              <a:rPr kumimoji="0" lang="zh-CN" altLang="en-US" sz="2000" kern="1200" cap="none" spc="0" normalizeH="0" baseline="0" noProof="0" dirty="0">
                <a:latin typeface="+mn-ea"/>
                <a:ea typeface="+mn-ea"/>
                <a:cs typeface="+mn-cs"/>
              </a:rPr>
              <a:t>的个数为偶数，形成传输码。则当</a:t>
            </a:r>
            <a:r>
              <a:rPr kumimoji="0" lang="en-US" altLang="zh-CN" sz="2000" kern="1200" cap="none" spc="0" normalizeH="0" baseline="0" noProof="0" dirty="0">
                <a:latin typeface="Century Gothic" pitchFamily="34" charset="0"/>
                <a:ea typeface="+mn-ea"/>
                <a:cs typeface="+mn-cs"/>
              </a:rPr>
              <a:t>A3 </a:t>
            </a:r>
            <a:r>
              <a:rPr kumimoji="0" lang="zh-CN" altLang="en-US" sz="2000" kern="1200" cap="none" spc="0" normalizeH="0" baseline="0" noProof="0" dirty="0">
                <a:latin typeface="Century Gothic" pitchFamily="34" charset="0"/>
                <a:ea typeface="+mn-ea"/>
                <a:cs typeface="+mn-cs"/>
              </a:rPr>
              <a:t>、</a:t>
            </a:r>
            <a:r>
              <a:rPr kumimoji="0" lang="en-US" altLang="zh-CN" sz="2000" kern="1200" cap="none" spc="0" normalizeH="0" baseline="0" noProof="0" dirty="0">
                <a:latin typeface="Century Gothic" pitchFamily="34" charset="0"/>
                <a:ea typeface="+mn-ea"/>
                <a:cs typeface="+mn-cs"/>
              </a:rPr>
              <a:t>A2 </a:t>
            </a:r>
            <a:r>
              <a:rPr kumimoji="0" lang="zh-CN" altLang="en-US" sz="2000" kern="1200" cap="none" spc="0" normalizeH="0" baseline="0" noProof="0" dirty="0">
                <a:latin typeface="Century Gothic" pitchFamily="34" charset="0"/>
                <a:ea typeface="+mn-ea"/>
                <a:cs typeface="+mn-cs"/>
              </a:rPr>
              <a:t>、</a:t>
            </a:r>
            <a:r>
              <a:rPr kumimoji="0" lang="en-US" altLang="zh-CN" sz="2000" kern="1200" cap="none" spc="0" normalizeH="0" baseline="0" noProof="0" dirty="0">
                <a:latin typeface="Century Gothic" pitchFamily="34" charset="0"/>
                <a:ea typeface="+mn-ea"/>
                <a:cs typeface="+mn-cs"/>
              </a:rPr>
              <a:t>A1</a:t>
            </a:r>
            <a:r>
              <a:rPr kumimoji="0" lang="zh-CN" altLang="en-US" sz="2000" kern="1200" cap="none" spc="0" normalizeH="0" baseline="0" noProof="0" dirty="0">
                <a:latin typeface="Century Gothic" pitchFamily="34" charset="0"/>
                <a:ea typeface="+mn-ea"/>
                <a:cs typeface="+mn-cs"/>
              </a:rPr>
              <a:t>、</a:t>
            </a:r>
            <a:r>
              <a:rPr kumimoji="0" lang="en-US" altLang="zh-CN" sz="2000" kern="1200" cap="none" spc="0" normalizeH="0" baseline="0" noProof="0" dirty="0">
                <a:latin typeface="Century Gothic" pitchFamily="34" charset="0"/>
                <a:ea typeface="+mn-ea"/>
                <a:cs typeface="+mn-cs"/>
              </a:rPr>
              <a:t>A0</a:t>
            </a:r>
            <a:r>
              <a:rPr kumimoji="0" lang="zh-CN" altLang="en-US" sz="2000" kern="1200" cap="none" spc="0" normalizeH="0" baseline="0" noProof="0" dirty="0">
                <a:latin typeface="Century Gothic" pitchFamily="34" charset="0"/>
                <a:ea typeface="+mn-ea"/>
                <a:cs typeface="+mn-cs"/>
              </a:rPr>
              <a:t>中有奇数个</a:t>
            </a:r>
            <a:r>
              <a:rPr kumimoji="0" lang="en-US" altLang="zh-CN" sz="2000" kern="1200" cap="none" spc="0" normalizeH="0" baseline="0" noProof="0" dirty="0">
                <a:latin typeface="Century Gothic" pitchFamily="34" charset="0"/>
                <a:ea typeface="+mn-ea"/>
                <a:cs typeface="+mn-cs"/>
              </a:rPr>
              <a:t>1</a:t>
            </a:r>
            <a:r>
              <a:rPr kumimoji="0" lang="zh-CN" altLang="en-US" sz="2000" kern="1200" cap="none" spc="0" normalizeH="0" baseline="0" noProof="0" dirty="0">
                <a:latin typeface="Century Gothic" pitchFamily="34" charset="0"/>
                <a:ea typeface="+mn-ea"/>
                <a:cs typeface="+mn-cs"/>
              </a:rPr>
              <a:t>时，</a:t>
            </a:r>
            <a:endParaRPr kumimoji="0" lang="en-US" altLang="zh-CN" sz="2000" kern="1200" cap="none" spc="0" normalizeH="0" baseline="0" noProof="0" dirty="0">
              <a:latin typeface="Century Gothic" pitchFamily="34" charset="0"/>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校验位为</a:t>
            </a:r>
            <a:r>
              <a:rPr kumimoji="0" lang="en-US" altLang="zh-CN" sz="2000" kern="1200" cap="none" spc="0" normalizeH="0" baseline="0" noProof="0" dirty="0">
                <a:latin typeface="+mn-ea"/>
                <a:ea typeface="+mn-ea"/>
                <a:cs typeface="+mn-cs"/>
              </a:rPr>
              <a:t>1</a:t>
            </a:r>
            <a:r>
              <a:rPr kumimoji="0" lang="zh-CN" altLang="en-US" sz="2000" kern="1200" cap="none" spc="0" normalizeH="0" baseline="0" noProof="0" dirty="0">
                <a:latin typeface="+mn-ea"/>
                <a:ea typeface="+mn-ea"/>
                <a:cs typeface="+mn-cs"/>
              </a:rPr>
              <a:t>，使</a:t>
            </a:r>
            <a:r>
              <a:rPr kumimoji="0" lang="en-US" altLang="zh-CN" sz="2000" kern="1200" cap="none" spc="0" normalizeH="0" baseline="0" noProof="0" dirty="0">
                <a:latin typeface="+mn-ea"/>
                <a:ea typeface="+mn-ea"/>
                <a:cs typeface="+mn-cs"/>
              </a:rPr>
              <a:t>1</a:t>
            </a:r>
            <a:r>
              <a:rPr kumimoji="0" lang="zh-CN" altLang="en-US" sz="2000" kern="1200" cap="none" spc="0" normalizeH="0" baseline="0" noProof="0" dirty="0">
                <a:latin typeface="+mn-ea"/>
                <a:ea typeface="+mn-ea"/>
                <a:cs typeface="+mn-cs"/>
              </a:rPr>
              <a:t>的总和为偶数。</a:t>
            </a:r>
            <a:endParaRPr kumimoji="0" lang="zh-CN" altLang="en-US" sz="2000" kern="1200" cap="none" spc="0" normalizeH="0" baseline="0" noProof="0" dirty="0">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8"/>
                                        </p:tgtEl>
                                        <p:attrNameLst>
                                          <p:attrName>style.visibility</p:attrName>
                                        </p:attrNameLst>
                                      </p:cBhvr>
                                      <p:to>
                                        <p:strVal val="visible"/>
                                      </p:to>
                                    </p:set>
                                    <p:anim calcmode="lin" valueType="num">
                                      <p:cBhvr additive="base">
                                        <p:cTn id="13" dur="500" fill="hold"/>
                                        <p:tgtEl>
                                          <p:spTgt spid="16388"/>
                                        </p:tgtEl>
                                        <p:attrNameLst>
                                          <p:attrName>ppt_x</p:attrName>
                                        </p:attrNameLst>
                                      </p:cBhvr>
                                      <p:tavLst>
                                        <p:tav tm="0">
                                          <p:val>
                                            <p:strVal val="#ppt_x"/>
                                          </p:val>
                                        </p:tav>
                                        <p:tav tm="100000">
                                          <p:val>
                                            <p:strVal val="#ppt_x"/>
                                          </p:val>
                                        </p:tav>
                                      </p:tavLst>
                                    </p:anim>
                                    <p:anim calcmode="lin" valueType="num">
                                      <p:cBhvr additive="base">
                                        <p:cTn id="14"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18435" name="文本框 4"/>
          <p:cNvSpPr txBox="1"/>
          <p:nvPr/>
        </p:nvSpPr>
        <p:spPr>
          <a:xfrm>
            <a:off x="831850" y="1557338"/>
            <a:ext cx="8861425" cy="400050"/>
          </a:xfrm>
          <a:prstGeom prst="rect">
            <a:avLst/>
          </a:prstGeom>
          <a:noFill/>
          <a:ln w="9525">
            <a:noFill/>
          </a:ln>
        </p:spPr>
        <p:txBody>
          <a:bodyPr wrap="none">
            <a:spAutoFit/>
          </a:bodyPr>
          <a:p>
            <a:pPr eaLnBrk="1" hangingPunct="1"/>
            <a:r>
              <a:rPr lang="en-US" altLang="zh-CN" sz="2000" dirty="0">
                <a:latin typeface="Century Gothic" pitchFamily="34" charset="0"/>
                <a:ea typeface="宋体" panose="02010600030101010101" pitchFamily="2" charset="-122"/>
              </a:rPr>
              <a:t>2.</a:t>
            </a:r>
            <a:r>
              <a:rPr lang="zh-CN" altLang="en-US" sz="2000" dirty="0">
                <a:latin typeface="Century Gothic" pitchFamily="34" charset="0"/>
                <a:ea typeface="宋体" panose="02010600030101010101" pitchFamily="2" charset="-122"/>
              </a:rPr>
              <a:t>只考虑本位两个二进制数相加，不考虑来自低位进位数相加的运览电路称为</a:t>
            </a:r>
            <a:endParaRPr lang="zh-CN" altLang="en-US" sz="2000" dirty="0">
              <a:latin typeface="Century Gothic" pitchFamily="34" charset="0"/>
              <a:ea typeface="宋体" panose="02010600030101010101" pitchFamily="2" charset="-122"/>
            </a:endParaRPr>
          </a:p>
        </p:txBody>
      </p:sp>
      <p:sp>
        <p:nvSpPr>
          <p:cNvPr id="17412" name="文本框 5"/>
          <p:cNvSpPr txBox="1"/>
          <p:nvPr/>
        </p:nvSpPr>
        <p:spPr>
          <a:xfrm>
            <a:off x="831850" y="4010025"/>
            <a:ext cx="2032000" cy="461963"/>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答案：半加器</a:t>
            </a:r>
            <a:endParaRPr lang="zh-CN" altLang="en-US" sz="2400" dirty="0">
              <a:latin typeface="Century Gothic" pitchFamily="34" charset="0"/>
              <a:ea typeface="宋体" panose="02010600030101010101" pitchFamily="2" charset="-122"/>
            </a:endParaRPr>
          </a:p>
        </p:txBody>
      </p:sp>
      <p:sp>
        <p:nvSpPr>
          <p:cNvPr id="7" name="文本框 6"/>
          <p:cNvSpPr txBox="1"/>
          <p:nvPr/>
        </p:nvSpPr>
        <p:spPr>
          <a:xfrm>
            <a:off x="831850" y="2644775"/>
            <a:ext cx="9418638" cy="708025"/>
          </a:xfrm>
          <a:prstGeom prst="rect">
            <a:avLst/>
          </a:prstGeom>
          <a:noFill/>
          <a:ln w="9525">
            <a:noFill/>
          </a:ln>
        </p:spPr>
        <p:txBody>
          <a:bodyPr wrap="none">
            <a:spAutoFit/>
          </a:bodyPr>
          <a:p>
            <a:pPr eaLnBrk="1" hangingPunct="1"/>
            <a:r>
              <a:rPr lang="zh-CN" altLang="en-US" sz="2000" dirty="0">
                <a:latin typeface="宋体" panose="02010600030101010101" pitchFamily="2" charset="-122"/>
                <a:ea typeface="宋体" panose="02010600030101010101" pitchFamily="2" charset="-122"/>
              </a:rPr>
              <a:t>解析：</a:t>
            </a:r>
            <a:r>
              <a:rPr lang="zh-CN" altLang="en-US" sz="2000" dirty="0">
                <a:latin typeface="Century Gothic" pitchFamily="34" charset="0"/>
                <a:ea typeface="宋体" panose="02010600030101010101" pitchFamily="2" charset="-122"/>
              </a:rPr>
              <a:t>半加器是指不考虑低位有无向本位的进位，只将两个本位数相加的运算。</a:t>
            </a:r>
            <a:br>
              <a:rPr lang="zh-CN" altLang="en-US" sz="2000" dirty="0">
                <a:latin typeface="Century Gothic" pitchFamily="34" charset="0"/>
                <a:ea typeface="宋体" panose="02010600030101010101" pitchFamily="2" charset="-122"/>
              </a:rPr>
            </a:br>
            <a:r>
              <a:rPr lang="zh-CN" altLang="en-US" sz="2000" dirty="0">
                <a:latin typeface="Century Gothic" pitchFamily="34" charset="0"/>
                <a:ea typeface="宋体" panose="02010600030101010101" pitchFamily="2" charset="-122"/>
              </a:rPr>
              <a:t>全加器是指不仅要将两个本位数相加，还要将低位向本位的进位一起相加的运算。</a:t>
            </a:r>
            <a:endParaRPr lang="en-US" altLang="zh-CN" sz="2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2"/>
                                        </p:tgtEl>
                                        <p:attrNameLst>
                                          <p:attrName>style.visibility</p:attrName>
                                        </p:attrNameLst>
                                      </p:cBhvr>
                                      <p:to>
                                        <p:strVal val="visible"/>
                                      </p:to>
                                    </p:set>
                                    <p:anim calcmode="lin" valueType="num">
                                      <p:cBhvr additive="base">
                                        <p:cTn id="13" dur="500" fill="hold"/>
                                        <p:tgtEl>
                                          <p:spTgt spid="17412"/>
                                        </p:tgtEl>
                                        <p:attrNameLst>
                                          <p:attrName>ppt_x</p:attrName>
                                        </p:attrNameLst>
                                      </p:cBhvr>
                                      <p:tavLst>
                                        <p:tav tm="0">
                                          <p:val>
                                            <p:strVal val="#ppt_x"/>
                                          </p:val>
                                        </p:tav>
                                        <p:tav tm="100000">
                                          <p:val>
                                            <p:strVal val="#ppt_x"/>
                                          </p:val>
                                        </p:tav>
                                      </p:tavLst>
                                    </p:anim>
                                    <p:anim calcmode="lin" valueType="num">
                                      <p:cBhvr additive="base">
                                        <p:cTn id="14"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 name="文本框 4"/>
          <p:cNvSpPr txBox="1">
            <a:spLocks noChangeArrowheads="1"/>
          </p:cNvSpPr>
          <p:nvPr/>
        </p:nvSpPr>
        <p:spPr bwMode="auto">
          <a:xfrm>
            <a:off x="831850" y="1293813"/>
            <a:ext cx="4494213" cy="400050"/>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ea"/>
                <a:ea typeface="+mn-ea"/>
                <a:cs typeface="+mn-cs"/>
              </a:rPr>
              <a:t>3.</a:t>
            </a:r>
            <a:r>
              <a:rPr kumimoji="0" lang="zh-CN" altLang="en-US" sz="2000" kern="1200" cap="none" spc="0" normalizeH="0" baseline="0" noProof="0" dirty="0">
                <a:latin typeface="+mn-ea"/>
                <a:ea typeface="+mn-ea"/>
                <a:cs typeface="+mn-cs"/>
              </a:rPr>
              <a:t>逻辑函数</a:t>
            </a:r>
            <a:r>
              <a:rPr kumimoji="0" lang="en-US" altLang="zh-CN" sz="2000" kern="1200" cap="none" spc="0" normalizeH="0" baseline="0" noProof="0" dirty="0">
                <a:latin typeface="+mn-ea"/>
                <a:ea typeface="+mn-ea"/>
                <a:cs typeface="+mn-cs"/>
              </a:rPr>
              <a:t>				</a:t>
            </a:r>
            <a:r>
              <a:rPr kumimoji="0" lang="zh-CN" altLang="en-US" sz="2000" kern="1200" cap="none" spc="0" normalizeH="0" baseline="0" noProof="0" dirty="0">
                <a:latin typeface="+mn-ea"/>
                <a:ea typeface="+mn-ea"/>
                <a:cs typeface="+mn-cs"/>
              </a:rPr>
              <a:t>的非函数是：</a:t>
            </a:r>
            <a:endParaRPr kumimoji="0" lang="zh-CN" altLang="en-US" sz="2000" kern="1200" cap="none" spc="0" normalizeH="0" baseline="0" noProof="0" dirty="0">
              <a:latin typeface="+mn-ea"/>
              <a:ea typeface="+mn-ea"/>
              <a:cs typeface="+mn-cs"/>
            </a:endParaRPr>
          </a:p>
        </p:txBody>
      </p:sp>
      <p:sp>
        <p:nvSpPr>
          <p:cNvPr id="18436" name="文本框 5"/>
          <p:cNvSpPr txBox="1"/>
          <p:nvPr/>
        </p:nvSpPr>
        <p:spPr>
          <a:xfrm>
            <a:off x="831850" y="5564188"/>
            <a:ext cx="1108075"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a:t>
            </a:r>
            <a:endParaRPr lang="zh-CN" altLang="en-US" sz="2400" dirty="0">
              <a:latin typeface="Century Gothic" pitchFamily="34" charset="0"/>
              <a:ea typeface="宋体" panose="02010600030101010101" pitchFamily="2" charset="-122"/>
            </a:endParaRPr>
          </a:p>
        </p:txBody>
      </p:sp>
      <p:sp>
        <p:nvSpPr>
          <p:cNvPr id="7" name="文本框 6"/>
          <p:cNvSpPr txBox="1">
            <a:spLocks noChangeArrowheads="1"/>
          </p:cNvSpPr>
          <p:nvPr/>
        </p:nvSpPr>
        <p:spPr bwMode="auto">
          <a:xfrm>
            <a:off x="831850" y="1995488"/>
            <a:ext cx="6469063" cy="1323975"/>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解析：利用反演变换求</a:t>
            </a:r>
            <a:r>
              <a:rPr kumimoji="0" lang="en-US" altLang="zh-CN" sz="2000" kern="1200" cap="none" spc="0" normalizeH="0" baseline="0" noProof="0" dirty="0">
                <a:latin typeface="+mn-ea"/>
                <a:ea typeface="+mn-ea"/>
                <a:cs typeface="+mn-cs"/>
              </a:rPr>
              <a:t>F</a:t>
            </a:r>
            <a:r>
              <a:rPr kumimoji="0" lang="zh-CN" altLang="en-US" sz="2000" kern="1200" cap="none" spc="0" normalizeH="0" baseline="0" noProof="0" dirty="0">
                <a:latin typeface="+mn-ea"/>
                <a:ea typeface="+mn-ea"/>
                <a:cs typeface="+mn-cs"/>
              </a:rPr>
              <a:t>的非函数。反演变换的规则为：</a:t>
            </a:r>
            <a:endParaRPr kumimoji="0" lang="zh-CN" altLang="en-US"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①</a:t>
            </a:r>
            <a:r>
              <a:rPr kumimoji="0" lang="en-US" altLang="zh-CN" sz="2000" kern="1200" cap="none" spc="0" normalizeH="0" baseline="0" noProof="0" dirty="0">
                <a:latin typeface="+mn-ea"/>
                <a:ea typeface="+mn-ea"/>
                <a:cs typeface="+mn-cs"/>
              </a:rPr>
              <a:t>(</a:t>
            </a:r>
            <a:r>
              <a:rPr kumimoji="0" lang="zh-CN" altLang="en-US" sz="2000" kern="1200" cap="none" spc="0" normalizeH="0" baseline="0" noProof="0" dirty="0">
                <a:latin typeface="+mn-ea"/>
                <a:ea typeface="+mn-ea"/>
                <a:cs typeface="+mn-cs"/>
              </a:rPr>
              <a:t>表达式中</a:t>
            </a:r>
            <a:r>
              <a:rPr kumimoji="0" lang="en-US" altLang="zh-CN" sz="2000" kern="1200" cap="none" spc="0" normalizeH="0" baseline="0" noProof="0" dirty="0">
                <a:latin typeface="+mn-ea"/>
                <a:ea typeface="+mn-ea"/>
                <a:cs typeface="+mn-cs"/>
              </a:rPr>
              <a:t>)</a:t>
            </a:r>
            <a:r>
              <a:rPr kumimoji="0" lang="zh-CN" altLang="en-US" sz="2000" kern="1200" cap="none" spc="0" normalizeH="0" baseline="0" noProof="0" dirty="0">
                <a:latin typeface="+mn-ea"/>
                <a:ea typeface="+mn-ea"/>
                <a:cs typeface="+mn-cs"/>
              </a:rPr>
              <a:t>与换成或，或换成与；</a:t>
            </a:r>
            <a:endParaRPr kumimoji="0" lang="zh-CN" altLang="en-US"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②原变量换成非变量，非变量换成原变量；</a:t>
            </a:r>
            <a:endParaRPr kumimoji="0" lang="zh-CN" altLang="en-US"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③</a:t>
            </a:r>
            <a:r>
              <a:rPr kumimoji="0" lang="en-US" altLang="zh-CN" sz="2000" kern="1200" cap="none" spc="0" normalizeH="0" baseline="0" noProof="0" dirty="0">
                <a:latin typeface="+mn-ea"/>
                <a:ea typeface="+mn-ea"/>
                <a:cs typeface="+mn-cs"/>
              </a:rPr>
              <a:t>1</a:t>
            </a:r>
            <a:r>
              <a:rPr kumimoji="0" lang="zh-CN" altLang="en-US" sz="2000" kern="1200" cap="none" spc="0" normalizeH="0" baseline="0" noProof="0" dirty="0">
                <a:latin typeface="+mn-ea"/>
                <a:ea typeface="+mn-ea"/>
                <a:cs typeface="+mn-cs"/>
              </a:rPr>
              <a:t>换成</a:t>
            </a:r>
            <a:r>
              <a:rPr kumimoji="0" lang="en-US" altLang="zh-CN" sz="2000" kern="1200" cap="none" spc="0" normalizeH="0" baseline="0" noProof="0" dirty="0">
                <a:latin typeface="+mn-ea"/>
                <a:ea typeface="+mn-ea"/>
                <a:cs typeface="+mn-cs"/>
              </a:rPr>
              <a:t>0</a:t>
            </a:r>
            <a:r>
              <a:rPr kumimoji="0" lang="zh-CN" altLang="en-US" sz="2000" kern="1200" cap="none" spc="0" normalizeH="0" baseline="0" noProof="0" dirty="0">
                <a:latin typeface="+mn-ea"/>
                <a:ea typeface="+mn-ea"/>
                <a:cs typeface="+mn-cs"/>
              </a:rPr>
              <a:t>，</a:t>
            </a:r>
            <a:r>
              <a:rPr kumimoji="0" lang="en-US" altLang="zh-CN" sz="2000" kern="1200" cap="none" spc="0" normalizeH="0" baseline="0" noProof="0" dirty="0">
                <a:latin typeface="+mn-ea"/>
                <a:ea typeface="+mn-ea"/>
                <a:cs typeface="+mn-cs"/>
              </a:rPr>
              <a:t>0</a:t>
            </a:r>
            <a:r>
              <a:rPr kumimoji="0" lang="zh-CN" altLang="en-US" sz="2000" kern="1200" cap="none" spc="0" normalizeH="0" baseline="0" noProof="0" dirty="0">
                <a:latin typeface="+mn-ea"/>
                <a:ea typeface="+mn-ea"/>
                <a:cs typeface="+mn-cs"/>
              </a:rPr>
              <a:t>换成</a:t>
            </a:r>
            <a:r>
              <a:rPr kumimoji="0" lang="en-US" altLang="zh-CN" sz="2000" kern="1200" cap="none" spc="0" normalizeH="0" baseline="0" noProof="0" dirty="0">
                <a:latin typeface="+mn-ea"/>
                <a:ea typeface="+mn-ea"/>
                <a:cs typeface="+mn-cs"/>
              </a:rPr>
              <a:t>1</a:t>
            </a:r>
            <a:r>
              <a:rPr kumimoji="0" lang="zh-CN" altLang="en-US" sz="2000" kern="1200" cap="none" spc="0" normalizeH="0" baseline="0" noProof="0" dirty="0">
                <a:latin typeface="+mn-ea"/>
                <a:ea typeface="+mn-ea"/>
                <a:cs typeface="+mn-cs"/>
              </a:rPr>
              <a:t>。</a:t>
            </a:r>
            <a:endParaRPr kumimoji="0" lang="en-US" altLang="zh-CN" sz="2000" kern="1200" cap="none" spc="0" normalizeH="0" baseline="0" noProof="0" dirty="0">
              <a:latin typeface="+mn-ea"/>
              <a:ea typeface="+mn-ea"/>
              <a:cs typeface="+mn-cs"/>
            </a:endParaRPr>
          </a:p>
        </p:txBody>
      </p:sp>
      <p:pic>
        <p:nvPicPr>
          <p:cNvPr id="19462" name="图片 1"/>
          <p:cNvPicPr>
            <a:picLocks noChangeAspect="1"/>
          </p:cNvPicPr>
          <p:nvPr/>
        </p:nvPicPr>
        <p:blipFill>
          <a:blip r:embed="rId1"/>
          <a:stretch>
            <a:fillRect/>
          </a:stretch>
        </p:blipFill>
        <p:spPr>
          <a:xfrm>
            <a:off x="1320800" y="3429000"/>
            <a:ext cx="5911850" cy="1779588"/>
          </a:xfrm>
          <a:prstGeom prst="rect">
            <a:avLst/>
          </a:prstGeom>
          <a:noFill/>
          <a:ln w="9525">
            <a:noFill/>
          </a:ln>
        </p:spPr>
      </p:pic>
      <p:pic>
        <p:nvPicPr>
          <p:cNvPr id="19463" name="图片 10"/>
          <p:cNvPicPr>
            <a:picLocks noChangeAspect="1"/>
          </p:cNvPicPr>
          <p:nvPr/>
        </p:nvPicPr>
        <p:blipFill>
          <a:blip r:embed="rId1"/>
          <a:srcRect l="4182" t="63364" b="5524"/>
          <a:stretch>
            <a:fillRect/>
          </a:stretch>
        </p:blipFill>
        <p:spPr>
          <a:xfrm>
            <a:off x="1871663" y="5564188"/>
            <a:ext cx="5665787" cy="554037"/>
          </a:xfrm>
          <a:prstGeom prst="rect">
            <a:avLst/>
          </a:prstGeom>
          <a:noFill/>
          <a:ln w="9525">
            <a:noFill/>
          </a:ln>
        </p:spPr>
      </p:pic>
      <p:pic>
        <p:nvPicPr>
          <p:cNvPr id="19464" name="图片 11"/>
          <p:cNvPicPr>
            <a:picLocks noChangeAspect="1"/>
          </p:cNvPicPr>
          <p:nvPr/>
        </p:nvPicPr>
        <p:blipFill>
          <a:blip r:embed="rId1"/>
          <a:srcRect l="5600" t="5116" r="55241" b="68887"/>
          <a:stretch>
            <a:fillRect/>
          </a:stretch>
        </p:blipFill>
        <p:spPr>
          <a:xfrm>
            <a:off x="2192338" y="1360488"/>
            <a:ext cx="1447800" cy="2889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6"/>
                                        </p:tgtEl>
                                        <p:attrNameLst>
                                          <p:attrName>style.visibility</p:attrName>
                                        </p:attrNameLst>
                                      </p:cBhvr>
                                      <p:to>
                                        <p:strVal val="visible"/>
                                      </p:to>
                                    </p:set>
                                    <p:anim calcmode="lin" valueType="num">
                                      <p:cBhvr additive="base">
                                        <p:cTn id="13" dur="500" fill="hold"/>
                                        <p:tgtEl>
                                          <p:spTgt spid="18436"/>
                                        </p:tgtEl>
                                        <p:attrNameLst>
                                          <p:attrName>ppt_x</p:attrName>
                                        </p:attrNameLst>
                                      </p:cBhvr>
                                      <p:tavLst>
                                        <p:tav tm="0">
                                          <p:val>
                                            <p:strVal val="#ppt_x"/>
                                          </p:val>
                                        </p:tav>
                                        <p:tav tm="100000">
                                          <p:val>
                                            <p:strVal val="#ppt_x"/>
                                          </p:val>
                                        </p:tav>
                                      </p:tavLst>
                                    </p:anim>
                                    <p:anim calcmode="lin" valueType="num">
                                      <p:cBhvr additive="base">
                                        <p:cTn id="14"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1507" name="文本框 4"/>
          <p:cNvSpPr txBox="1"/>
          <p:nvPr/>
        </p:nvSpPr>
        <p:spPr>
          <a:xfrm>
            <a:off x="831850" y="1557338"/>
            <a:ext cx="9532938"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5. 3</a:t>
            </a:r>
            <a:r>
              <a:rPr lang="zh-CN" altLang="en-US" sz="2400" dirty="0">
                <a:solidFill>
                  <a:schemeClr val="tx1"/>
                </a:solidFill>
                <a:ea typeface="宋体" panose="02010600030101010101" pitchFamily="2" charset="-122"/>
              </a:rPr>
              <a:t>线</a:t>
            </a:r>
            <a:r>
              <a:rPr lang="en-US" altLang="zh-CN" sz="2400" dirty="0">
                <a:solidFill>
                  <a:schemeClr val="tx1"/>
                </a:solidFill>
                <a:ea typeface="宋体" panose="02010600030101010101" pitchFamily="2" charset="-122"/>
              </a:rPr>
              <a:t>-8</a:t>
            </a:r>
            <a:r>
              <a:rPr lang="zh-CN" altLang="en-US" sz="2400" dirty="0">
                <a:solidFill>
                  <a:schemeClr val="tx1"/>
                </a:solidFill>
                <a:ea typeface="宋体" panose="02010600030101010101" pitchFamily="2" charset="-122"/>
              </a:rPr>
              <a:t>线译码器</a:t>
            </a:r>
            <a:r>
              <a:rPr lang="en-US" altLang="zh-CN" sz="2400" dirty="0">
                <a:solidFill>
                  <a:schemeClr val="tx1"/>
                </a:solidFill>
                <a:ea typeface="宋体" panose="02010600030101010101" pitchFamily="2" charset="-122"/>
              </a:rPr>
              <a:t>74LS138</a:t>
            </a:r>
            <a:r>
              <a:rPr lang="zh-CN" altLang="en-US" sz="2400" dirty="0">
                <a:solidFill>
                  <a:schemeClr val="tx1"/>
                </a:solidFill>
                <a:ea typeface="宋体" panose="02010600030101010101" pitchFamily="2" charset="-122"/>
              </a:rPr>
              <a:t>处于译码状态时，当输入</a:t>
            </a:r>
            <a:r>
              <a:rPr lang="en-US" altLang="zh-CN" sz="2400" dirty="0">
                <a:solidFill>
                  <a:schemeClr val="tx1"/>
                </a:solidFill>
                <a:ea typeface="宋体" panose="02010600030101010101" pitchFamily="2" charset="-122"/>
              </a:rPr>
              <a:t>CBA=011</a:t>
            </a:r>
            <a:r>
              <a:rPr lang="zh-CN" altLang="en-US" sz="2400" dirty="0">
                <a:solidFill>
                  <a:schemeClr val="tx1"/>
                </a:solidFill>
                <a:ea typeface="宋体" panose="02010600030101010101" pitchFamily="2" charset="-122"/>
              </a:rPr>
              <a:t>时，输出</a:t>
            </a:r>
            <a:endParaRPr lang="en-US" altLang="zh-CN" sz="2400" dirty="0">
              <a:solidFill>
                <a:schemeClr val="tx1"/>
              </a:solidFill>
              <a:ea typeface="宋体" panose="02010600030101010101" pitchFamily="2" charset="-122"/>
            </a:endParaRPr>
          </a:p>
        </p:txBody>
      </p:sp>
      <p:sp>
        <p:nvSpPr>
          <p:cNvPr id="21508" name="文本框 5"/>
          <p:cNvSpPr txBox="1"/>
          <p:nvPr/>
        </p:nvSpPr>
        <p:spPr>
          <a:xfrm>
            <a:off x="831850" y="5214938"/>
            <a:ext cx="24669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11110111</a:t>
            </a:r>
            <a:endParaRPr lang="zh-CN" altLang="en-US" sz="2400" dirty="0">
              <a:solidFill>
                <a:schemeClr val="tx1"/>
              </a:solidFill>
              <a:ea typeface="宋体" panose="02010600030101010101" pitchFamily="2" charset="-122"/>
            </a:endParaRPr>
          </a:p>
        </p:txBody>
      </p:sp>
      <p:sp>
        <p:nvSpPr>
          <p:cNvPr id="21509" name="文本框 6"/>
          <p:cNvSpPr txBox="1"/>
          <p:nvPr/>
        </p:nvSpPr>
        <p:spPr>
          <a:xfrm>
            <a:off x="831850" y="3078163"/>
            <a:ext cx="9572625" cy="1570037"/>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r>
              <a:rPr lang="en-US" altLang="zh-CN" sz="2400" dirty="0">
                <a:solidFill>
                  <a:schemeClr val="tx1"/>
                </a:solidFill>
                <a:latin typeface="宋体" panose="02010600030101010101" pitchFamily="2" charset="-122"/>
                <a:ea typeface="宋体" panose="02010600030101010101" pitchFamily="2" charset="-122"/>
              </a:rPr>
              <a:t>3-8</a:t>
            </a:r>
            <a:r>
              <a:rPr lang="zh-CN" altLang="en-US" sz="2400" dirty="0">
                <a:solidFill>
                  <a:schemeClr val="tx1"/>
                </a:solidFill>
                <a:latin typeface="宋体" panose="02010600030101010101" pitchFamily="2" charset="-122"/>
                <a:ea typeface="宋体" panose="02010600030101010101" pitchFamily="2" charset="-122"/>
              </a:rPr>
              <a:t>译码器，输入三位可以形成</a:t>
            </a:r>
            <a:r>
              <a:rPr lang="en-US" altLang="zh-CN" sz="2400" dirty="0">
                <a:solidFill>
                  <a:schemeClr val="tx1"/>
                </a:solidFill>
                <a:latin typeface="宋体" panose="02010600030101010101" pitchFamily="2" charset="-122"/>
                <a:ea typeface="宋体" panose="02010600030101010101" pitchFamily="2" charset="-122"/>
              </a:rPr>
              <a:t>8</a:t>
            </a:r>
            <a:r>
              <a:rPr lang="zh-CN" altLang="en-US" sz="2400" dirty="0">
                <a:solidFill>
                  <a:schemeClr val="tx1"/>
                </a:solidFill>
                <a:latin typeface="宋体" panose="02010600030101010101" pitchFamily="2" charset="-122"/>
                <a:ea typeface="宋体" panose="02010600030101010101" pitchFamily="2" charset="-122"/>
              </a:rPr>
              <a:t>个编码，可以对应</a:t>
            </a:r>
            <a:r>
              <a:rPr lang="en-US" altLang="zh-CN" sz="2400" dirty="0">
                <a:solidFill>
                  <a:schemeClr val="tx1"/>
                </a:solidFill>
                <a:latin typeface="宋体" panose="02010600030101010101" pitchFamily="2" charset="-122"/>
                <a:ea typeface="宋体" panose="02010600030101010101" pitchFamily="2" charset="-122"/>
              </a:rPr>
              <a:t>8</a:t>
            </a:r>
            <a:r>
              <a:rPr lang="zh-CN" altLang="en-US" sz="2400" dirty="0">
                <a:solidFill>
                  <a:schemeClr val="tx1"/>
                </a:solidFill>
                <a:latin typeface="宋体" panose="02010600030101010101" pitchFamily="2" charset="-122"/>
                <a:ea typeface="宋体" panose="02010600030101010101" pitchFamily="2" charset="-122"/>
              </a:rPr>
              <a:t>个输出选择</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011(</a:t>
            </a:r>
            <a:r>
              <a:rPr lang="zh-CN" altLang="en-US" sz="2400" dirty="0">
                <a:solidFill>
                  <a:schemeClr val="tx1"/>
                </a:solidFill>
                <a:latin typeface="宋体" panose="02010600030101010101" pitchFamily="2" charset="-122"/>
                <a:ea typeface="宋体" panose="02010600030101010101" pitchFamily="2" charset="-122"/>
              </a:rPr>
              <a:t>二进制</a:t>
            </a:r>
            <a:r>
              <a:rPr lang="en-US" altLang="zh-CN" sz="2400" dirty="0">
                <a:solidFill>
                  <a:schemeClr val="tx1"/>
                </a:solidFill>
                <a:latin typeface="宋体" panose="02010600030101010101" pitchFamily="2" charset="-122"/>
                <a:ea typeface="宋体" panose="02010600030101010101" pitchFamily="2" charset="-122"/>
              </a:rPr>
              <a:t>)=3(</a:t>
            </a:r>
            <a:r>
              <a:rPr lang="zh-CN" altLang="en-US" sz="2400" dirty="0">
                <a:solidFill>
                  <a:schemeClr val="tx1"/>
                </a:solidFill>
                <a:latin typeface="宋体" panose="02010600030101010101" pitchFamily="2" charset="-122"/>
                <a:ea typeface="宋体" panose="02010600030101010101" pitchFamily="2" charset="-122"/>
              </a:rPr>
              <a:t>十进制</a:t>
            </a:r>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，选择第四个</a:t>
            </a:r>
            <a:r>
              <a:rPr lang="en-US" altLang="zh-CN" sz="2400" dirty="0">
                <a:solidFill>
                  <a:schemeClr val="tx1"/>
                </a:solidFill>
                <a:latin typeface="宋体" panose="02010600030101010101" pitchFamily="2" charset="-122"/>
                <a:ea typeface="宋体" panose="02010600030101010101" pitchFamily="2" charset="-122"/>
              </a:rPr>
              <a:t>(</a:t>
            </a:r>
            <a:r>
              <a:rPr lang="zh-CN" altLang="en-US" sz="2400" dirty="0">
                <a:solidFill>
                  <a:schemeClr val="tx1"/>
                </a:solidFill>
                <a:latin typeface="宋体" panose="02010600030101010101" pitchFamily="2" charset="-122"/>
                <a:ea typeface="宋体" panose="02010600030101010101" pitchFamily="2" charset="-122"/>
              </a:rPr>
              <a:t>从第</a:t>
            </a:r>
            <a:r>
              <a:rPr lang="en-US" altLang="zh-CN" sz="2400" dirty="0">
                <a:solidFill>
                  <a:schemeClr val="tx1"/>
                </a:solidFill>
                <a:latin typeface="宋体" panose="02010600030101010101" pitchFamily="2" charset="-122"/>
                <a:ea typeface="宋体" panose="02010600030101010101" pitchFamily="2" charset="-122"/>
              </a:rPr>
              <a:t>0</a:t>
            </a:r>
            <a:r>
              <a:rPr lang="zh-CN" altLang="en-US" sz="2400" dirty="0">
                <a:solidFill>
                  <a:schemeClr val="tx1"/>
                </a:solidFill>
                <a:latin typeface="宋体" panose="02010600030101010101" pitchFamily="2" charset="-122"/>
                <a:ea typeface="宋体" panose="02010600030101010101" pitchFamily="2" charset="-122"/>
              </a:rPr>
              <a:t>个算起</a:t>
            </a:r>
            <a:r>
              <a:rPr lang="en-US" altLang="zh-CN" sz="2400" dirty="0">
                <a:solidFill>
                  <a:schemeClr val="tx1"/>
                </a:solidFill>
                <a:latin typeface="宋体" panose="02010600030101010101" pitchFamily="2" charset="-122"/>
                <a:ea typeface="宋体" panose="02010600030101010101" pitchFamily="2" charset="-122"/>
              </a:rPr>
              <a:t>).</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rgbClr val="FF0000"/>
                </a:solidFill>
                <a:latin typeface="宋体" panose="02010600030101010101" pitchFamily="2" charset="-122"/>
                <a:ea typeface="宋体" panose="02010600030101010101" pitchFamily="2" charset="-122"/>
              </a:rPr>
              <a:t>注意</a:t>
            </a:r>
            <a:r>
              <a:rPr lang="en-US" altLang="zh-CN" sz="2400" dirty="0">
                <a:solidFill>
                  <a:schemeClr val="tx1"/>
                </a:solidFill>
                <a:latin typeface="宋体" panose="02010600030101010101" pitchFamily="2" charset="-122"/>
                <a:ea typeface="宋体" panose="02010600030101010101" pitchFamily="2" charset="-122"/>
              </a:rPr>
              <a:t>Y7-Y0</a:t>
            </a:r>
            <a:r>
              <a:rPr lang="zh-CN" altLang="en-US" sz="2400" dirty="0">
                <a:solidFill>
                  <a:schemeClr val="tx1"/>
                </a:solidFill>
                <a:latin typeface="宋体" panose="02010600030101010101" pitchFamily="2" charset="-122"/>
                <a:ea typeface="宋体" panose="02010600030101010101" pitchFamily="2" charset="-122"/>
              </a:rPr>
              <a:t>是低电平有效，所以第四位有效，第四位应该是</a:t>
            </a:r>
            <a:r>
              <a:rPr lang="en-US" altLang="zh-CN" sz="2400" dirty="0">
                <a:solidFill>
                  <a:schemeClr val="tx1"/>
                </a:solidFill>
                <a:latin typeface="宋体" panose="02010600030101010101" pitchFamily="2" charset="-122"/>
                <a:ea typeface="宋体" panose="02010600030101010101" pitchFamily="2" charset="-122"/>
              </a:rPr>
              <a:t>0</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最后的答案就是</a:t>
            </a:r>
            <a:r>
              <a:rPr lang="en-US" altLang="zh-CN" sz="2400" dirty="0">
                <a:solidFill>
                  <a:schemeClr val="tx1"/>
                </a:solidFill>
                <a:latin typeface="宋体" panose="02010600030101010101" pitchFamily="2" charset="-122"/>
                <a:ea typeface="宋体" panose="02010600030101010101" pitchFamily="2" charset="-122"/>
              </a:rPr>
              <a:t>:11110111</a:t>
            </a:r>
            <a:endParaRPr lang="en-US" altLang="zh-CN" sz="2400" dirty="0">
              <a:solidFill>
                <a:schemeClr val="tx1"/>
              </a:solidFill>
              <a:latin typeface="宋体" panose="02010600030101010101" pitchFamily="2" charset="-122"/>
              <a:ea typeface="宋体" panose="02010600030101010101" pitchFamily="2" charset="-122"/>
            </a:endParaRPr>
          </a:p>
        </p:txBody>
      </p:sp>
      <p:graphicFrame>
        <p:nvGraphicFramePr>
          <p:cNvPr id="21510" name="对象 2"/>
          <p:cNvGraphicFramePr>
            <a:graphicFrameLocks noChangeAspect="1"/>
          </p:cNvGraphicFramePr>
          <p:nvPr/>
        </p:nvGraphicFramePr>
        <p:xfrm>
          <a:off x="1096963" y="2109788"/>
          <a:ext cx="1123950" cy="411162"/>
        </p:xfrm>
        <a:graphic>
          <a:graphicData uri="http://schemas.openxmlformats.org/presentationml/2006/ole">
            <mc:AlternateContent xmlns:mc="http://schemas.openxmlformats.org/markup-compatibility/2006">
              <mc:Choice xmlns:v="urn:schemas-microsoft-com:vml" Requires="v">
                <p:oleObj spid="_x0000_s3077" name="" r:id="rId1" imgW="799465" imgH="292100" progId="Equation.3">
                  <p:embed/>
                </p:oleObj>
              </mc:Choice>
              <mc:Fallback>
                <p:oleObj name="" r:id="rId1" imgW="799465" imgH="292100" progId="Equation.3">
                  <p:embed/>
                  <p:pic>
                    <p:nvPicPr>
                      <p:cNvPr id="0" name="图片 3076"/>
                      <p:cNvPicPr/>
                      <p:nvPr/>
                    </p:nvPicPr>
                    <p:blipFill>
                      <a:blip r:embed="rId2"/>
                      <a:stretch>
                        <a:fillRect/>
                      </a:stretch>
                    </p:blipFill>
                    <p:spPr>
                      <a:xfrm>
                        <a:off x="1096963" y="2109788"/>
                        <a:ext cx="1123950" cy="411162"/>
                      </a:xfrm>
                      <a:prstGeom prst="rect">
                        <a:avLst/>
                      </a:prstGeom>
                      <a:noFill/>
                      <a:ln w="38100">
                        <a:noFill/>
                        <a:miter/>
                      </a:ln>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0483" name="文本框 4"/>
          <p:cNvSpPr txBox="1"/>
          <p:nvPr/>
        </p:nvSpPr>
        <p:spPr>
          <a:xfrm>
            <a:off x="831850" y="1557338"/>
            <a:ext cx="6297613" cy="400050"/>
          </a:xfrm>
          <a:prstGeom prst="rect">
            <a:avLst/>
          </a:prstGeom>
          <a:noFill/>
          <a:ln w="9525">
            <a:noFill/>
          </a:ln>
        </p:spPr>
        <p:txBody>
          <a:bodyPr wrap="none">
            <a:spAutoFit/>
          </a:bodyPr>
          <a:p>
            <a:pPr eaLnBrk="1" hangingPunct="1"/>
            <a:r>
              <a:rPr lang="en-US" altLang="zh-CN" sz="2000" dirty="0">
                <a:latin typeface="Century Gothic" pitchFamily="34" charset="0"/>
                <a:ea typeface="宋体" panose="02010600030101010101" pitchFamily="2" charset="-122"/>
              </a:rPr>
              <a:t>4.</a:t>
            </a:r>
            <a:r>
              <a:rPr lang="zh-CN" altLang="en-US" sz="2000" dirty="0">
                <a:latin typeface="Century Gothic" pitchFamily="34" charset="0"/>
                <a:ea typeface="宋体" panose="02010600030101010101" pitchFamily="2" charset="-122"/>
              </a:rPr>
              <a:t>当多个三态门的输出端连在一条总线上时，应注意：</a:t>
            </a:r>
            <a:endParaRPr lang="zh-CN" altLang="en-US" sz="2000" dirty="0">
              <a:latin typeface="Century Gothic" pitchFamily="34" charset="0"/>
              <a:ea typeface="宋体" panose="02010600030101010101" pitchFamily="2" charset="-122"/>
            </a:endParaRPr>
          </a:p>
        </p:txBody>
      </p:sp>
      <p:sp>
        <p:nvSpPr>
          <p:cNvPr id="19460" name="文本框 5"/>
          <p:cNvSpPr txBox="1"/>
          <p:nvPr/>
        </p:nvSpPr>
        <p:spPr>
          <a:xfrm>
            <a:off x="831850" y="5214938"/>
            <a:ext cx="4494213"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答案：最多只有一个三态门有效</a:t>
            </a:r>
            <a:endParaRPr lang="zh-CN" altLang="en-US" sz="2400" dirty="0">
              <a:latin typeface="Century Gothic" pitchFamily="34" charset="0"/>
              <a:ea typeface="宋体" panose="02010600030101010101" pitchFamily="2" charset="-122"/>
            </a:endParaRPr>
          </a:p>
        </p:txBody>
      </p:sp>
      <p:sp>
        <p:nvSpPr>
          <p:cNvPr id="7" name="文本框 6"/>
          <p:cNvSpPr txBox="1"/>
          <p:nvPr/>
        </p:nvSpPr>
        <p:spPr>
          <a:xfrm>
            <a:off x="831850" y="3078163"/>
            <a:ext cx="7878763" cy="1016000"/>
          </a:xfrm>
          <a:prstGeom prst="rect">
            <a:avLst/>
          </a:prstGeom>
          <a:noFill/>
          <a:ln w="9525">
            <a:noFill/>
          </a:ln>
        </p:spPr>
        <p:txBody>
          <a:bodyPr wrap="none">
            <a:spAutoFit/>
          </a:bodyPr>
          <a:p>
            <a:pPr eaLnBrk="1" hangingPunct="1"/>
            <a:r>
              <a:rPr lang="zh-CN" altLang="en-US" sz="2000" dirty="0">
                <a:latin typeface="宋体" panose="02010600030101010101" pitchFamily="2" charset="-122"/>
                <a:ea typeface="宋体" panose="02010600030101010101" pitchFamily="2" charset="-122"/>
              </a:rPr>
              <a:t>解析：</a:t>
            </a:r>
            <a:r>
              <a:rPr lang="zh-CN" altLang="en-US" sz="2000" dirty="0">
                <a:latin typeface="Century Gothic" pitchFamily="34" charset="0"/>
                <a:ea typeface="宋体" panose="02010600030101010101" pitchFamily="2" charset="-122"/>
              </a:rPr>
              <a:t>三态门控制信号有效，数据发送到总线。</a:t>
            </a:r>
            <a:endParaRPr lang="en-US" altLang="zh-CN" sz="2000" dirty="0">
              <a:latin typeface="Century Gothic" pitchFamily="34" charset="0"/>
              <a:ea typeface="宋体" panose="02010600030101010101" pitchFamily="2" charset="-122"/>
            </a:endParaRPr>
          </a:p>
          <a:p>
            <a:pPr eaLnBrk="1" hangingPunct="1"/>
            <a:r>
              <a:rPr lang="zh-CN" altLang="en-US" sz="2000" dirty="0">
                <a:latin typeface="Century Gothic" pitchFamily="34" charset="0"/>
                <a:ea typeface="宋体" panose="02010600030101010101" pitchFamily="2" charset="-122"/>
              </a:rPr>
              <a:t>三态门控制信号无效时，三态门与总线断开。为保证数据不冲突，信</a:t>
            </a:r>
            <a:endParaRPr lang="zh-CN" altLang="en-US" sz="2000" dirty="0">
              <a:latin typeface="Century Gothic" pitchFamily="34" charset="0"/>
              <a:ea typeface="宋体" panose="02010600030101010101" pitchFamily="2" charset="-122"/>
            </a:endParaRPr>
          </a:p>
          <a:p>
            <a:pPr eaLnBrk="1" hangingPunct="1"/>
            <a:r>
              <a:rPr lang="zh-CN" altLang="en-US" sz="2000" dirty="0">
                <a:latin typeface="Century Gothic" pitchFamily="34" charset="0"/>
                <a:ea typeface="宋体" panose="02010600030101010101" pitchFamily="2" charset="-122"/>
              </a:rPr>
              <a:t>息应分时传送。</a:t>
            </a:r>
            <a:endParaRPr lang="zh-CN" altLang="en-US" sz="2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 name="文本框 4"/>
          <p:cNvSpPr txBox="1">
            <a:spLocks noChangeArrowheads="1"/>
          </p:cNvSpPr>
          <p:nvPr/>
        </p:nvSpPr>
        <p:spPr bwMode="auto">
          <a:xfrm>
            <a:off x="831850" y="1557338"/>
            <a:ext cx="7262813" cy="400050"/>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ea"/>
                <a:ea typeface="+mn-ea"/>
                <a:cs typeface="+mn-cs"/>
              </a:rPr>
              <a:t>5.</a:t>
            </a:r>
            <a:r>
              <a:rPr kumimoji="0" lang="zh-CN" altLang="en-US" sz="2000" kern="1200" cap="none" spc="0" normalizeH="0" baseline="0" noProof="0" dirty="0">
                <a:latin typeface="+mn-ea"/>
                <a:ea typeface="+mn-ea"/>
                <a:cs typeface="+mn-cs"/>
              </a:rPr>
              <a:t>图示是一个用四位加法器构成的</a:t>
            </a:r>
            <a:r>
              <a:rPr kumimoji="0" lang="en-US" altLang="zh-CN" sz="2000" u="sng" kern="1200" cap="none" spc="0" normalizeH="0" baseline="0" noProof="0" dirty="0">
                <a:latin typeface="+mn-ea"/>
                <a:ea typeface="+mn-ea"/>
                <a:cs typeface="+mn-cs"/>
              </a:rPr>
              <a:t>				</a:t>
            </a:r>
            <a:r>
              <a:rPr kumimoji="0" lang="zh-CN" altLang="en-US" sz="2000" kern="1200" cap="none" spc="0" normalizeH="0" baseline="0" noProof="0" dirty="0">
                <a:latin typeface="+mn-ea"/>
                <a:ea typeface="+mn-ea"/>
                <a:cs typeface="+mn-cs"/>
              </a:rPr>
              <a:t>代码变换电路</a:t>
            </a:r>
            <a:endParaRPr kumimoji="0" lang="en-US" altLang="zh-CN" sz="2000" kern="1200" cap="none" spc="0" normalizeH="0" baseline="0" noProof="0" dirty="0">
              <a:latin typeface="+mn-ea"/>
              <a:ea typeface="+mn-ea"/>
              <a:cs typeface="+mn-cs"/>
            </a:endParaRPr>
          </a:p>
        </p:txBody>
      </p:sp>
      <p:sp>
        <p:nvSpPr>
          <p:cNvPr id="20484" name="文本框 5"/>
          <p:cNvSpPr txBox="1"/>
          <p:nvPr/>
        </p:nvSpPr>
        <p:spPr>
          <a:xfrm>
            <a:off x="831850" y="5214938"/>
            <a:ext cx="3536950"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答案：余</a:t>
            </a:r>
            <a:r>
              <a:rPr lang="en-US" altLang="zh-CN" sz="2400" dirty="0">
                <a:latin typeface="Century Gothic" pitchFamily="34" charset="0"/>
                <a:ea typeface="宋体" panose="02010600030101010101" pitchFamily="2" charset="-122"/>
              </a:rPr>
              <a:t>3</a:t>
            </a:r>
            <a:r>
              <a:rPr lang="zh-CN" altLang="en-US" sz="2400" dirty="0">
                <a:latin typeface="Century Gothic" pitchFamily="34" charset="0"/>
                <a:ea typeface="宋体" panose="02010600030101010101" pitchFamily="2" charset="-122"/>
              </a:rPr>
              <a:t>码到</a:t>
            </a:r>
            <a:r>
              <a:rPr lang="en-US" altLang="zh-CN" sz="2400" dirty="0">
                <a:latin typeface="Century Gothic" pitchFamily="34" charset="0"/>
                <a:ea typeface="宋体" panose="02010600030101010101" pitchFamily="2" charset="-122"/>
              </a:rPr>
              <a:t>8421BCD</a:t>
            </a:r>
            <a:endParaRPr lang="zh-CN" altLang="en-US" sz="2400" dirty="0">
              <a:latin typeface="Century Gothic" pitchFamily="34" charset="0"/>
              <a:ea typeface="宋体" panose="02010600030101010101" pitchFamily="2" charset="-122"/>
            </a:endParaRPr>
          </a:p>
        </p:txBody>
      </p:sp>
      <p:sp>
        <p:nvSpPr>
          <p:cNvPr id="7" name="文本框 6"/>
          <p:cNvSpPr txBox="1">
            <a:spLocks noChangeArrowheads="1"/>
          </p:cNvSpPr>
          <p:nvPr/>
        </p:nvSpPr>
        <p:spPr bwMode="auto">
          <a:xfrm>
            <a:off x="831850" y="3078163"/>
            <a:ext cx="5954713" cy="1631950"/>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解析：从图中读出</a:t>
            </a:r>
            <a:r>
              <a:rPr kumimoji="0" lang="en-US" altLang="zh-CN" sz="2000" kern="1200" cap="none" spc="0" normalizeH="0" baseline="0" noProof="0" dirty="0">
                <a:latin typeface="+mn-ea"/>
                <a:ea typeface="+mn-ea"/>
                <a:cs typeface="+mn-cs"/>
              </a:rPr>
              <a:t>B3B2B1B0=1101</a:t>
            </a:r>
            <a:r>
              <a:rPr kumimoji="0" lang="zh-CN" altLang="en-US" sz="2000" kern="1200" cap="none" spc="0" normalizeH="0" baseline="0" noProof="0" dirty="0">
                <a:latin typeface="+mn-ea"/>
                <a:ea typeface="+mn-ea"/>
                <a:cs typeface="+mn-cs"/>
              </a:rPr>
              <a:t>，可知电路将</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输入代码加上</a:t>
            </a:r>
            <a:r>
              <a:rPr kumimoji="0" lang="en-US" altLang="zh-CN" sz="2000" kern="1200" cap="none" spc="0" normalizeH="0" baseline="0" noProof="0" dirty="0">
                <a:latin typeface="+mn-ea"/>
                <a:ea typeface="+mn-ea"/>
                <a:cs typeface="+mn-cs"/>
              </a:rPr>
              <a:t>1101</a:t>
            </a:r>
            <a:r>
              <a:rPr kumimoji="0" lang="zh-CN" altLang="en-US" sz="2000" kern="1200" cap="none" spc="0" normalizeH="0" baseline="0" noProof="0" dirty="0">
                <a:latin typeface="+mn-ea"/>
                <a:ea typeface="+mn-ea"/>
                <a:cs typeface="+mn-cs"/>
              </a:rPr>
              <a:t>（十进制</a:t>
            </a:r>
            <a:r>
              <a:rPr kumimoji="0" lang="en-US" altLang="zh-CN" sz="2000" kern="1200" cap="none" spc="0" normalizeH="0" baseline="0" noProof="0" dirty="0">
                <a:latin typeface="+mn-ea"/>
                <a:ea typeface="+mn-ea"/>
                <a:cs typeface="+mn-cs"/>
              </a:rPr>
              <a:t>13</a:t>
            </a:r>
            <a:r>
              <a:rPr kumimoji="0" lang="zh-CN" altLang="en-US" sz="2000" kern="1200" cap="none" spc="0" normalizeH="0" baseline="0" noProof="0" dirty="0">
                <a:latin typeface="+mn-ea"/>
                <a:ea typeface="+mn-ea"/>
                <a:cs typeface="+mn-cs"/>
              </a:rPr>
              <a:t>）后输出。则当</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en-US" altLang="zh-CN" sz="2000" kern="1200" cap="none" spc="0" normalizeH="0" baseline="0" noProof="0" dirty="0">
                <a:latin typeface="+mn-ea"/>
                <a:ea typeface="+mn-ea"/>
                <a:cs typeface="+mn-cs"/>
              </a:rPr>
              <a:t>A3A2A1A0&gt;0010</a:t>
            </a:r>
            <a:r>
              <a:rPr kumimoji="0" lang="zh-CN" altLang="en-US" sz="2000" kern="1200" cap="none" spc="0" normalizeH="0" baseline="0" noProof="0" dirty="0">
                <a:latin typeface="+mn-ea"/>
                <a:ea typeface="+mn-ea"/>
                <a:cs typeface="+mn-cs"/>
              </a:rPr>
              <a:t>时，计算结果溢出。根据无符号数的</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溢出规则，结果为</a:t>
            </a:r>
            <a:r>
              <a:rPr kumimoji="0" lang="en-US" altLang="zh-CN" sz="2000" kern="1200" cap="none" spc="0" normalizeH="0" baseline="0" noProof="0" dirty="0">
                <a:latin typeface="+mn-ea"/>
                <a:ea typeface="+mn-ea"/>
                <a:cs typeface="+mn-cs"/>
              </a:rPr>
              <a:t>X+13-2</a:t>
            </a:r>
            <a:r>
              <a:rPr kumimoji="0" lang="en-US" altLang="zh-CN" sz="2000" kern="1200" cap="none" spc="0" normalizeH="0" baseline="30000" noProof="0" dirty="0">
                <a:latin typeface="+mn-ea"/>
                <a:ea typeface="+mn-ea"/>
                <a:cs typeface="+mn-cs"/>
              </a:rPr>
              <a:t>4</a:t>
            </a:r>
            <a:r>
              <a:rPr kumimoji="0" lang="zh-CN" altLang="en-US" sz="2000" kern="1200" cap="none" spc="0" normalizeH="0" baseline="0" noProof="0" dirty="0">
                <a:latin typeface="+mn-ea"/>
                <a:ea typeface="+mn-ea"/>
                <a:cs typeface="+mn-cs"/>
              </a:rPr>
              <a:t>，即</a:t>
            </a:r>
            <a:r>
              <a:rPr kumimoji="0" lang="en-US" altLang="zh-CN" sz="2000" kern="1200" cap="none" spc="0" normalizeH="0" baseline="0" noProof="0" dirty="0">
                <a:latin typeface="+mn-ea"/>
                <a:ea typeface="+mn-ea"/>
                <a:cs typeface="+mn-cs"/>
              </a:rPr>
              <a:t>X-3</a:t>
            </a:r>
            <a:r>
              <a:rPr kumimoji="0" lang="zh-CN" altLang="en-US" sz="2000" kern="1200" cap="none" spc="0" normalizeH="0" baseline="0" noProof="0" dirty="0">
                <a:latin typeface="+mn-ea"/>
                <a:ea typeface="+mn-ea"/>
                <a:cs typeface="+mn-cs"/>
              </a:rPr>
              <a:t>，可得出电路在</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输入大于</a:t>
            </a:r>
            <a:r>
              <a:rPr kumimoji="0" lang="en-US" altLang="zh-CN" sz="2000" kern="1200" cap="none" spc="0" normalizeH="0" baseline="0" noProof="0" dirty="0">
                <a:latin typeface="+mn-ea"/>
                <a:ea typeface="+mn-ea"/>
                <a:cs typeface="+mn-cs"/>
              </a:rPr>
              <a:t>2</a:t>
            </a:r>
            <a:r>
              <a:rPr kumimoji="0" lang="zh-CN" altLang="en-US" sz="2000" kern="1200" cap="none" spc="0" normalizeH="0" baseline="0" noProof="0" dirty="0">
                <a:latin typeface="+mn-ea"/>
                <a:ea typeface="+mn-ea"/>
                <a:cs typeface="+mn-cs"/>
              </a:rPr>
              <a:t>时减</a:t>
            </a:r>
            <a:r>
              <a:rPr kumimoji="0" lang="en-US" altLang="zh-CN" sz="2000" kern="1200" cap="none" spc="0" normalizeH="0" baseline="0" noProof="0" dirty="0">
                <a:latin typeface="+mn-ea"/>
                <a:ea typeface="+mn-ea"/>
                <a:cs typeface="+mn-cs"/>
              </a:rPr>
              <a:t>3.</a:t>
            </a:r>
            <a:endParaRPr kumimoji="0" lang="en-US" altLang="zh-CN" sz="2000" kern="1200" cap="none" spc="0" normalizeH="0" baseline="0" noProof="0" dirty="0">
              <a:latin typeface="+mn-ea"/>
              <a:ea typeface="+mn-ea"/>
              <a:cs typeface="+mn-cs"/>
            </a:endParaRPr>
          </a:p>
        </p:txBody>
      </p:sp>
      <p:pic>
        <p:nvPicPr>
          <p:cNvPr id="21510" name="图片 1"/>
          <p:cNvPicPr>
            <a:picLocks noChangeAspect="1"/>
          </p:cNvPicPr>
          <p:nvPr/>
        </p:nvPicPr>
        <p:blipFill>
          <a:blip r:embed="rId1"/>
          <a:srcRect r="5086"/>
          <a:stretch>
            <a:fillRect/>
          </a:stretch>
        </p:blipFill>
        <p:spPr>
          <a:xfrm>
            <a:off x="7380288" y="1620838"/>
            <a:ext cx="4722812" cy="3616325"/>
          </a:xfrm>
          <a:prstGeom prst="rect">
            <a:avLst/>
          </a:prstGeom>
          <a:noFill/>
          <a:ln w="9525">
            <a:noFill/>
          </a:ln>
        </p:spPr>
      </p:pic>
      <p:cxnSp>
        <p:nvCxnSpPr>
          <p:cNvPr id="4" name="直接连接符 3"/>
          <p:cNvCxnSpPr/>
          <p:nvPr/>
        </p:nvCxnSpPr>
        <p:spPr>
          <a:xfrm flipH="1">
            <a:off x="7053263" y="3086100"/>
            <a:ext cx="611188"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4"/>
                                        </p:tgtEl>
                                        <p:attrNameLst>
                                          <p:attrName>style.visibility</p:attrName>
                                        </p:attrNameLst>
                                      </p:cBhvr>
                                      <p:to>
                                        <p:strVal val="visible"/>
                                      </p:to>
                                    </p:set>
                                    <p:anim calcmode="lin" valueType="num">
                                      <p:cBhvr additive="base">
                                        <p:cTn id="13" dur="500" fill="hold"/>
                                        <p:tgtEl>
                                          <p:spTgt spid="20484"/>
                                        </p:tgtEl>
                                        <p:attrNameLst>
                                          <p:attrName>ppt_x</p:attrName>
                                        </p:attrNameLst>
                                      </p:cBhvr>
                                      <p:tavLst>
                                        <p:tav tm="0">
                                          <p:val>
                                            <p:strVal val="#ppt_x"/>
                                          </p:val>
                                        </p:tav>
                                        <p:tav tm="100000">
                                          <p:val>
                                            <p:strVal val="#ppt_x"/>
                                          </p:val>
                                        </p:tav>
                                      </p:tavLst>
                                    </p:anim>
                                    <p:anim calcmode="lin" valueType="num">
                                      <p:cBhvr additive="base">
                                        <p:cTn id="14"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2531" name="文本框 4"/>
          <p:cNvSpPr txBox="1"/>
          <p:nvPr/>
        </p:nvSpPr>
        <p:spPr>
          <a:xfrm>
            <a:off x="831850" y="1557338"/>
            <a:ext cx="7981950" cy="400050"/>
          </a:xfrm>
          <a:prstGeom prst="rect">
            <a:avLst/>
          </a:prstGeom>
          <a:noFill/>
          <a:ln w="9525">
            <a:noFill/>
          </a:ln>
        </p:spPr>
        <p:txBody>
          <a:bodyPr wrap="none">
            <a:spAutoFit/>
          </a:bodyPr>
          <a:p>
            <a:pPr eaLnBrk="1" hangingPunct="1"/>
            <a:r>
              <a:rPr lang="en-US" altLang="zh-CN" sz="2000" dirty="0">
                <a:latin typeface="Century Gothic" pitchFamily="34" charset="0"/>
                <a:ea typeface="宋体" panose="02010600030101010101" pitchFamily="2" charset="-122"/>
              </a:rPr>
              <a:t>6.</a:t>
            </a:r>
            <a:r>
              <a:rPr lang="zh-CN" altLang="en-US" sz="2000" dirty="0">
                <a:latin typeface="Century Gothic" pitchFamily="34" charset="0"/>
                <a:ea typeface="宋体" panose="02010600030101010101" pitchFamily="2" charset="-122"/>
              </a:rPr>
              <a:t>优先编码器同时有两个输入信号时，是按</a:t>
            </a:r>
            <a:r>
              <a:rPr lang="en-US" altLang="zh-CN" sz="2000" u="sng" dirty="0">
                <a:latin typeface="Century Gothic" pitchFamily="34" charset="0"/>
                <a:ea typeface="宋体" panose="02010600030101010101" pitchFamily="2" charset="-122"/>
              </a:rPr>
              <a:t>			</a:t>
            </a:r>
            <a:r>
              <a:rPr lang="zh-CN" altLang="en-US" sz="2000" dirty="0">
                <a:latin typeface="Century Gothic" pitchFamily="34" charset="0"/>
                <a:ea typeface="宋体" panose="02010600030101010101" pitchFamily="2" charset="-122"/>
              </a:rPr>
              <a:t>的输入信号编码</a:t>
            </a:r>
            <a:endParaRPr lang="zh-CN" altLang="en-US" sz="2000" dirty="0">
              <a:latin typeface="Century Gothic" pitchFamily="34" charset="0"/>
              <a:ea typeface="宋体" panose="02010600030101010101" pitchFamily="2" charset="-122"/>
            </a:endParaRPr>
          </a:p>
        </p:txBody>
      </p:sp>
      <p:sp>
        <p:nvSpPr>
          <p:cNvPr id="21508" name="文本框 5"/>
          <p:cNvSpPr txBox="1"/>
          <p:nvPr/>
        </p:nvSpPr>
        <p:spPr>
          <a:xfrm>
            <a:off x="831850" y="4737100"/>
            <a:ext cx="2338388" cy="461963"/>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答案：优先级高</a:t>
            </a:r>
            <a:endParaRPr lang="zh-CN" altLang="en-US" sz="2400" dirty="0">
              <a:latin typeface="Century Gothic" pitchFamily="34" charset="0"/>
              <a:ea typeface="宋体" panose="02010600030101010101" pitchFamily="2" charset="-122"/>
            </a:endParaRPr>
          </a:p>
        </p:txBody>
      </p:sp>
      <p:sp>
        <p:nvSpPr>
          <p:cNvPr id="7" name="文本框 6"/>
          <p:cNvSpPr txBox="1"/>
          <p:nvPr/>
        </p:nvSpPr>
        <p:spPr>
          <a:xfrm>
            <a:off x="831850" y="3078163"/>
            <a:ext cx="9931400" cy="400050"/>
          </a:xfrm>
          <a:prstGeom prst="rect">
            <a:avLst/>
          </a:prstGeom>
          <a:noFill/>
          <a:ln w="9525">
            <a:noFill/>
          </a:ln>
        </p:spPr>
        <p:txBody>
          <a:bodyPr wrap="none">
            <a:spAutoFit/>
          </a:bodyPr>
          <a:p>
            <a:pPr eaLnBrk="1" hangingPunct="1"/>
            <a:r>
              <a:rPr lang="zh-CN" altLang="en-US" sz="2000" dirty="0">
                <a:latin typeface="宋体" panose="02010600030101010101" pitchFamily="2" charset="-122"/>
                <a:ea typeface="宋体" panose="02010600030101010101" pitchFamily="2" charset="-122"/>
              </a:rPr>
              <a:t>解析：</a:t>
            </a:r>
            <a:r>
              <a:rPr lang="zh-CN" altLang="en-US" sz="2000" dirty="0">
                <a:latin typeface="Century Gothic" pitchFamily="34" charset="0"/>
                <a:ea typeface="宋体" panose="02010600030101010101" pitchFamily="2" charset="-122"/>
              </a:rPr>
              <a:t>优先编码器允许多个输⼊信号同时有效，只对优先级最⾼的输⼊信号进⾏编码。</a:t>
            </a:r>
            <a:endParaRPr lang="zh-CN" altLang="en-US" sz="20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8"/>
                                        </p:tgtEl>
                                        <p:attrNameLst>
                                          <p:attrName>style.visibility</p:attrName>
                                        </p:attrNameLst>
                                      </p:cBhvr>
                                      <p:to>
                                        <p:strVal val="visible"/>
                                      </p:to>
                                    </p:set>
                                    <p:anim calcmode="lin" valueType="num">
                                      <p:cBhvr additive="base">
                                        <p:cTn id="13" dur="500" fill="hold"/>
                                        <p:tgtEl>
                                          <p:spTgt spid="21508"/>
                                        </p:tgtEl>
                                        <p:attrNameLst>
                                          <p:attrName>ppt_x</p:attrName>
                                        </p:attrNameLst>
                                      </p:cBhvr>
                                      <p:tavLst>
                                        <p:tav tm="0">
                                          <p:val>
                                            <p:strVal val="#ppt_x"/>
                                          </p:val>
                                        </p:tav>
                                        <p:tav tm="100000">
                                          <p:val>
                                            <p:strVal val="#ppt_x"/>
                                          </p:val>
                                        </p:tav>
                                      </p:tavLst>
                                    </p:anim>
                                    <p:anim calcmode="lin" valueType="num">
                                      <p:cBhvr additive="base">
                                        <p:cTn id="14"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3555" name="文本框 4"/>
          <p:cNvSpPr txBox="1"/>
          <p:nvPr/>
        </p:nvSpPr>
        <p:spPr>
          <a:xfrm>
            <a:off x="831850" y="1557338"/>
            <a:ext cx="9323388" cy="708025"/>
          </a:xfrm>
          <a:prstGeom prst="rect">
            <a:avLst/>
          </a:prstGeom>
          <a:noFill/>
          <a:ln w="9525">
            <a:noFill/>
          </a:ln>
        </p:spPr>
        <p:txBody>
          <a:bodyPr wrap="none">
            <a:spAutoFit/>
          </a:bodyPr>
          <a:p>
            <a:pPr eaLnBrk="1" hangingPunct="1"/>
            <a:r>
              <a:rPr lang="en-US" altLang="zh-CN" sz="2000" dirty="0">
                <a:latin typeface="Century Gothic" pitchFamily="34" charset="0"/>
                <a:ea typeface="宋体" panose="02010600030101010101" pitchFamily="2" charset="-122"/>
              </a:rPr>
              <a:t>7. JK </a:t>
            </a:r>
            <a:r>
              <a:rPr lang="zh-CN" altLang="en-US" sz="2000" dirty="0">
                <a:latin typeface="Century Gothic" pitchFamily="34" charset="0"/>
                <a:ea typeface="宋体" panose="02010600030101010101" pitchFamily="2" charset="-122"/>
              </a:rPr>
              <a:t>触发器，当</a:t>
            </a:r>
            <a:r>
              <a:rPr lang="en-US" altLang="zh-CN" sz="2000" dirty="0">
                <a:latin typeface="Century Gothic" pitchFamily="34" charset="0"/>
                <a:ea typeface="宋体" panose="02010600030101010101" pitchFamily="2" charset="-122"/>
              </a:rPr>
              <a:t>K = J =1</a:t>
            </a:r>
            <a:r>
              <a:rPr lang="zh-CN" altLang="en-US" sz="2000" dirty="0">
                <a:latin typeface="Century Gothic" pitchFamily="34" charset="0"/>
                <a:ea typeface="宋体" panose="02010600030101010101" pitchFamily="2" charset="-122"/>
              </a:rPr>
              <a:t>时，有一个</a:t>
            </a:r>
            <a:r>
              <a:rPr lang="en-US" altLang="zh-CN" sz="2000" dirty="0">
                <a:latin typeface="Century Gothic" pitchFamily="34" charset="0"/>
                <a:ea typeface="宋体" panose="02010600030101010101" pitchFamily="2" charset="-122"/>
              </a:rPr>
              <a:t>50KHz </a:t>
            </a:r>
            <a:r>
              <a:rPr lang="zh-CN" altLang="en-US" sz="2000" dirty="0">
                <a:latin typeface="Century Gothic" pitchFamily="34" charset="0"/>
                <a:ea typeface="宋体" panose="02010600030101010101" pitchFamily="2" charset="-122"/>
              </a:rPr>
              <a:t>的时钟输入，则此触发器</a:t>
            </a:r>
            <a:r>
              <a:rPr lang="en-US" altLang="zh-CN" sz="2000" dirty="0">
                <a:latin typeface="Century Gothic" pitchFamily="34" charset="0"/>
                <a:ea typeface="宋体" panose="02010600030101010101" pitchFamily="2" charset="-122"/>
              </a:rPr>
              <a:t>Q </a:t>
            </a:r>
            <a:r>
              <a:rPr lang="zh-CN" altLang="en-US" sz="2000" dirty="0">
                <a:latin typeface="Century Gothic" pitchFamily="34" charset="0"/>
                <a:ea typeface="宋体" panose="02010600030101010101" pitchFamily="2" charset="-122"/>
              </a:rPr>
              <a:t>的输出为 </a:t>
            </a:r>
            <a:endParaRPr lang="en-US" altLang="zh-CN" sz="2000" dirty="0">
              <a:latin typeface="Century Gothic" pitchFamily="34" charset="0"/>
              <a:ea typeface="宋体" panose="02010600030101010101" pitchFamily="2" charset="-122"/>
            </a:endParaRPr>
          </a:p>
          <a:p>
            <a:pPr eaLnBrk="1" hangingPunct="1"/>
            <a:r>
              <a:rPr lang="en-US" altLang="zh-CN" sz="2000" u="sng" dirty="0">
                <a:latin typeface="Century Gothic" pitchFamily="34" charset="0"/>
                <a:ea typeface="宋体" panose="02010600030101010101" pitchFamily="2" charset="-122"/>
              </a:rPr>
              <a:t>		</a:t>
            </a:r>
            <a:r>
              <a:rPr lang="zh-CN" altLang="en-US" sz="2000" dirty="0">
                <a:latin typeface="Century Gothic" pitchFamily="34" charset="0"/>
                <a:ea typeface="宋体" panose="02010600030101010101" pitchFamily="2" charset="-122"/>
              </a:rPr>
              <a:t>的方波。</a:t>
            </a:r>
            <a:endParaRPr lang="zh-CN" altLang="en-US" sz="2000" dirty="0">
              <a:latin typeface="Century Gothic" pitchFamily="34" charset="0"/>
              <a:ea typeface="宋体" panose="02010600030101010101" pitchFamily="2" charset="-122"/>
            </a:endParaRPr>
          </a:p>
        </p:txBody>
      </p:sp>
      <p:sp>
        <p:nvSpPr>
          <p:cNvPr id="7" name="文本框 6"/>
          <p:cNvSpPr txBox="1"/>
          <p:nvPr/>
        </p:nvSpPr>
        <p:spPr>
          <a:xfrm>
            <a:off x="831850" y="3022600"/>
            <a:ext cx="6083300" cy="1323975"/>
          </a:xfrm>
          <a:prstGeom prst="rect">
            <a:avLst/>
          </a:prstGeom>
          <a:noFill/>
          <a:ln w="9525">
            <a:noFill/>
          </a:ln>
        </p:spPr>
        <p:txBody>
          <a:bodyPr wrap="none">
            <a:spAutoFit/>
          </a:bodyPr>
          <a:p>
            <a:pPr eaLnBrk="1" hangingPunct="1"/>
            <a:r>
              <a:rPr lang="zh-CN" altLang="en-US" sz="2000" dirty="0">
                <a:latin typeface="宋体" panose="02010600030101010101" pitchFamily="2" charset="-122"/>
                <a:ea typeface="宋体" panose="02010600030101010101" pitchFamily="2" charset="-122"/>
              </a:rPr>
              <a:t>解析</a:t>
            </a:r>
            <a:r>
              <a:rPr lang="zh-CN" altLang="en-US" sz="2000" dirty="0">
                <a:latin typeface="宋体" panose="02010600030101010101" pitchFamily="2" charset="-122"/>
                <a:ea typeface="宋体" panose="02010600030101010101" pitchFamily="2" charset="-122"/>
                <a:sym typeface="Wingdings" panose="05000000000000000000" pitchFamily="2" charset="2"/>
              </a:rPr>
              <a:t>：（以上升沿触发为例）</a:t>
            </a:r>
            <a:endParaRPr lang="en-US" altLang="zh-CN" sz="2000" dirty="0">
              <a:latin typeface="宋体" panose="02010600030101010101" pitchFamily="2" charset="-122"/>
              <a:ea typeface="宋体" panose="02010600030101010101" pitchFamily="2" charset="-122"/>
              <a:sym typeface="Wingdings" panose="05000000000000000000" pitchFamily="2" charset="2"/>
            </a:endParaRPr>
          </a:p>
          <a:p>
            <a:pPr eaLnBrk="1" hangingPunct="1"/>
            <a:r>
              <a:rPr lang="en-US" altLang="zh-CN" sz="2000" dirty="0">
                <a:latin typeface="宋体" panose="02010600030101010101" pitchFamily="2" charset="-122"/>
                <a:ea typeface="宋体" panose="02010600030101010101" pitchFamily="2" charset="-122"/>
              </a:rPr>
              <a:t>K=J=1</a:t>
            </a:r>
            <a:r>
              <a:rPr lang="zh-CN" altLang="en-US" sz="2000" dirty="0">
                <a:latin typeface="宋体" panose="02010600030101010101" pitchFamily="2" charset="-122"/>
                <a:ea typeface="宋体" panose="02010600030101010101" pitchFamily="2" charset="-122"/>
              </a:rPr>
              <a:t>时，</a:t>
            </a:r>
            <a:r>
              <a:rPr lang="en-US" altLang="zh-CN" sz="2000" dirty="0">
                <a:latin typeface="宋体" panose="02010600030101010101" pitchFamily="2" charset="-122"/>
                <a:ea typeface="宋体" panose="02010600030101010101" pitchFamily="2" charset="-122"/>
              </a:rPr>
              <a:t>Q</a:t>
            </a:r>
            <a:r>
              <a:rPr lang="zh-CN" altLang="en-US" sz="2000" dirty="0">
                <a:latin typeface="宋体" panose="02010600030101010101" pitchFamily="2" charset="-122"/>
                <a:ea typeface="宋体" panose="02010600030101010101" pitchFamily="2" charset="-122"/>
              </a:rPr>
              <a:t>在每个上升沿翻转。</a:t>
            </a:r>
            <a:endParaRPr lang="en-US" altLang="zh-CN" sz="2000" dirty="0">
              <a:latin typeface="宋体" panose="02010600030101010101" pitchFamily="2" charset="-122"/>
              <a:ea typeface="宋体" panose="02010600030101010101" pitchFamily="2" charset="-122"/>
            </a:endParaRPr>
          </a:p>
          <a:p>
            <a:pPr eaLnBrk="1" hangingPunct="1"/>
            <a:r>
              <a:rPr lang="zh-CN" altLang="en-US" sz="2000" dirty="0">
                <a:latin typeface="宋体" panose="02010600030101010101" pitchFamily="2" charset="-122"/>
                <a:ea typeface="宋体" panose="02010600030101010101" pitchFamily="2" charset="-122"/>
              </a:rPr>
              <a:t>在经历两次上升沿后，</a:t>
            </a:r>
            <a:r>
              <a:rPr lang="en-US" altLang="zh-CN" sz="2000" dirty="0">
                <a:latin typeface="宋体" panose="02010600030101010101" pitchFamily="2" charset="-122"/>
                <a:ea typeface="宋体" panose="02010600030101010101" pitchFamily="2" charset="-122"/>
              </a:rPr>
              <a:t>Q</a:t>
            </a:r>
            <a:r>
              <a:rPr lang="zh-CN" altLang="en-US" sz="2000" dirty="0">
                <a:latin typeface="宋体" panose="02010600030101010101" pitchFamily="2" charset="-122"/>
                <a:ea typeface="宋体" panose="02010600030101010101" pitchFamily="2" charset="-122"/>
              </a:rPr>
              <a:t>经历了一个周期。</a:t>
            </a:r>
            <a:endParaRPr lang="en-US" altLang="zh-CN" sz="2000" dirty="0">
              <a:latin typeface="宋体" panose="02010600030101010101" pitchFamily="2" charset="-122"/>
              <a:ea typeface="宋体" panose="02010600030101010101" pitchFamily="2" charset="-122"/>
            </a:endParaRPr>
          </a:p>
          <a:p>
            <a:pPr eaLnBrk="1" hangingPunct="1"/>
            <a:r>
              <a:rPr lang="zh-CN" altLang="en-US" sz="2000" dirty="0">
                <a:latin typeface="宋体" panose="02010600030101010101" pitchFamily="2" charset="-122"/>
                <a:ea typeface="宋体" panose="02010600030101010101" pitchFamily="2" charset="-122"/>
              </a:rPr>
              <a:t>所以</a:t>
            </a:r>
            <a:r>
              <a:rPr lang="en-US" altLang="zh-CN" sz="2000" dirty="0">
                <a:latin typeface="宋体" panose="02010600030101010101" pitchFamily="2" charset="-122"/>
                <a:ea typeface="宋体" panose="02010600030101010101" pitchFamily="2" charset="-122"/>
              </a:rPr>
              <a:t>Q</a:t>
            </a:r>
            <a:r>
              <a:rPr lang="zh-CN" altLang="en-US" sz="2000" dirty="0">
                <a:latin typeface="宋体" panose="02010600030101010101" pitchFamily="2" charset="-122"/>
                <a:ea typeface="宋体" panose="02010600030101010101" pitchFamily="2" charset="-122"/>
              </a:rPr>
              <a:t>的周期是</a:t>
            </a:r>
            <a:r>
              <a:rPr lang="en-US" altLang="zh-CN" sz="2000" dirty="0">
                <a:latin typeface="宋体" panose="02010600030101010101" pitchFamily="2" charset="-122"/>
                <a:ea typeface="宋体" panose="02010600030101010101" pitchFamily="2" charset="-122"/>
              </a:rPr>
              <a:t>CLK</a:t>
            </a:r>
            <a:r>
              <a:rPr lang="zh-CN" altLang="en-US" sz="2000" dirty="0">
                <a:latin typeface="宋体" panose="02010600030101010101" pitchFamily="2" charset="-122"/>
                <a:ea typeface="宋体" panose="02010600030101010101" pitchFamily="2" charset="-122"/>
              </a:rPr>
              <a:t>的两倍。则</a:t>
            </a:r>
            <a:r>
              <a:rPr lang="en-US" altLang="zh-CN" sz="2000" dirty="0">
                <a:latin typeface="宋体" panose="02010600030101010101" pitchFamily="2" charset="-122"/>
                <a:ea typeface="宋体" panose="02010600030101010101" pitchFamily="2" charset="-122"/>
              </a:rPr>
              <a:t>Q</a:t>
            </a:r>
            <a:r>
              <a:rPr lang="zh-CN" altLang="en-US" sz="2000" dirty="0">
                <a:latin typeface="宋体" panose="02010600030101010101" pitchFamily="2" charset="-122"/>
                <a:ea typeface="宋体" panose="02010600030101010101" pitchFamily="2" charset="-122"/>
              </a:rPr>
              <a:t>的频率是</a:t>
            </a:r>
            <a:r>
              <a:rPr lang="en-US" altLang="zh-CN" sz="2000" dirty="0">
                <a:latin typeface="宋体" panose="02010600030101010101" pitchFamily="2" charset="-122"/>
                <a:ea typeface="宋体" panose="02010600030101010101" pitchFamily="2" charset="-122"/>
              </a:rPr>
              <a:t>CLK</a:t>
            </a:r>
            <a:r>
              <a:rPr lang="zh-CN" altLang="en-US" sz="2000" dirty="0">
                <a:latin typeface="宋体" panose="02010600030101010101" pitchFamily="2" charset="-122"/>
                <a:ea typeface="宋体" panose="02010600030101010101" pitchFamily="2" charset="-122"/>
              </a:rPr>
              <a:t>的一半。</a:t>
            </a:r>
            <a:endParaRPr lang="en-US" altLang="zh-CN" sz="2000" dirty="0">
              <a:latin typeface="宋体" panose="02010600030101010101" pitchFamily="2" charset="-122"/>
              <a:ea typeface="宋体" panose="02010600030101010101" pitchFamily="2" charset="-122"/>
            </a:endParaRPr>
          </a:p>
        </p:txBody>
      </p:sp>
      <p:sp>
        <p:nvSpPr>
          <p:cNvPr id="23557" name="文本框 3"/>
          <p:cNvSpPr txBox="1"/>
          <p:nvPr/>
        </p:nvSpPr>
        <p:spPr>
          <a:xfrm>
            <a:off x="6489700" y="2789238"/>
            <a:ext cx="1050925" cy="400050"/>
          </a:xfrm>
          <a:prstGeom prst="rect">
            <a:avLst/>
          </a:prstGeom>
          <a:noFill/>
          <a:ln w="9525">
            <a:noFill/>
          </a:ln>
        </p:spPr>
        <p:txBody>
          <a:bodyPr>
            <a:spAutoFit/>
          </a:bodyPr>
          <a:p>
            <a:pPr eaLnBrk="1" hangingPunct="1"/>
            <a:r>
              <a:rPr lang="en-US" altLang="zh-CN" sz="2000" dirty="0">
                <a:solidFill>
                  <a:srgbClr val="FF0000"/>
                </a:solidFill>
                <a:latin typeface="Century Gothic" pitchFamily="34" charset="0"/>
                <a:ea typeface="宋体" panose="02010600030101010101" pitchFamily="2" charset="-122"/>
              </a:rPr>
              <a:t>CLK</a:t>
            </a:r>
            <a:r>
              <a:rPr lang="zh-CN" altLang="en-US" sz="2000" dirty="0">
                <a:solidFill>
                  <a:srgbClr val="FF0000"/>
                </a:solidFill>
                <a:latin typeface="Century Gothic" pitchFamily="34" charset="0"/>
                <a:ea typeface="宋体" panose="02010600030101010101" pitchFamily="2" charset="-122"/>
              </a:rPr>
              <a:t>：</a:t>
            </a:r>
            <a:endParaRPr lang="zh-CN" altLang="en-US" sz="2000" dirty="0">
              <a:solidFill>
                <a:srgbClr val="FF0000"/>
              </a:solidFill>
              <a:latin typeface="Century Gothic" pitchFamily="34" charset="0"/>
              <a:ea typeface="宋体" panose="02010600030101010101" pitchFamily="2" charset="-122"/>
            </a:endParaRPr>
          </a:p>
        </p:txBody>
      </p:sp>
      <p:sp>
        <p:nvSpPr>
          <p:cNvPr id="23558" name="文本框 7"/>
          <p:cNvSpPr txBox="1"/>
          <p:nvPr/>
        </p:nvSpPr>
        <p:spPr>
          <a:xfrm>
            <a:off x="6800850" y="3543300"/>
            <a:ext cx="1050925" cy="400050"/>
          </a:xfrm>
          <a:prstGeom prst="rect">
            <a:avLst/>
          </a:prstGeom>
          <a:noFill/>
          <a:ln w="9525">
            <a:noFill/>
          </a:ln>
        </p:spPr>
        <p:txBody>
          <a:bodyPr>
            <a:spAutoFit/>
          </a:bodyPr>
          <a:p>
            <a:pPr eaLnBrk="1" hangingPunct="1"/>
            <a:r>
              <a:rPr lang="en-US" altLang="zh-CN" sz="2000" dirty="0">
                <a:solidFill>
                  <a:srgbClr val="FF0000"/>
                </a:solidFill>
                <a:latin typeface="Century Gothic" pitchFamily="34" charset="0"/>
                <a:ea typeface="宋体" panose="02010600030101010101" pitchFamily="2" charset="-122"/>
              </a:rPr>
              <a:t>Q</a:t>
            </a:r>
            <a:r>
              <a:rPr lang="zh-CN" altLang="en-US" sz="2000" dirty="0">
                <a:solidFill>
                  <a:srgbClr val="FF0000"/>
                </a:solidFill>
                <a:latin typeface="Century Gothic" pitchFamily="34" charset="0"/>
                <a:ea typeface="宋体" panose="02010600030101010101" pitchFamily="2" charset="-122"/>
              </a:rPr>
              <a:t>：</a:t>
            </a:r>
            <a:endParaRPr lang="zh-CN" altLang="en-US" sz="2000" dirty="0">
              <a:solidFill>
                <a:srgbClr val="FF0000"/>
              </a:solidFill>
              <a:latin typeface="Century Gothic" pitchFamily="34" charset="0"/>
              <a:ea typeface="宋体" panose="02010600030101010101" pitchFamily="2" charset="-122"/>
            </a:endParaRPr>
          </a:p>
        </p:txBody>
      </p:sp>
      <p:pic>
        <p:nvPicPr>
          <p:cNvPr id="23559" name="图片 8"/>
          <p:cNvPicPr>
            <a:picLocks noChangeAspect="1"/>
          </p:cNvPicPr>
          <p:nvPr/>
        </p:nvPicPr>
        <p:blipFill>
          <a:blip r:embed="rId1"/>
          <a:srcRect l="40434" t="3160" r="-2" b="81065"/>
          <a:stretch>
            <a:fillRect/>
          </a:stretch>
        </p:blipFill>
        <p:spPr>
          <a:xfrm>
            <a:off x="7359650" y="2776538"/>
            <a:ext cx="3568700" cy="450850"/>
          </a:xfrm>
          <a:prstGeom prst="rect">
            <a:avLst/>
          </a:prstGeom>
          <a:noFill/>
          <a:ln w="9525">
            <a:noFill/>
          </a:ln>
        </p:spPr>
      </p:pic>
      <p:pic>
        <p:nvPicPr>
          <p:cNvPr id="23560" name="图片 10"/>
          <p:cNvPicPr>
            <a:picLocks noChangeAspect="1"/>
          </p:cNvPicPr>
          <p:nvPr/>
        </p:nvPicPr>
        <p:blipFill>
          <a:blip r:embed="rId1"/>
          <a:srcRect l="45432" t="29605" r="401" b="56091"/>
          <a:stretch>
            <a:fillRect/>
          </a:stretch>
        </p:blipFill>
        <p:spPr>
          <a:xfrm>
            <a:off x="7359650" y="3471863"/>
            <a:ext cx="3244850" cy="409575"/>
          </a:xfrm>
          <a:prstGeom prst="rect">
            <a:avLst/>
          </a:prstGeom>
          <a:noFill/>
          <a:ln w="9525">
            <a:noFill/>
          </a:ln>
        </p:spPr>
      </p:pic>
      <p:sp>
        <p:nvSpPr>
          <p:cNvPr id="13" name="左大括号 12"/>
          <p:cNvSpPr/>
          <p:nvPr/>
        </p:nvSpPr>
        <p:spPr>
          <a:xfrm rot="5400000">
            <a:off x="7894638" y="2327275"/>
            <a:ext cx="269875" cy="6096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左大括号 15"/>
          <p:cNvSpPr/>
          <p:nvPr/>
        </p:nvSpPr>
        <p:spPr>
          <a:xfrm rot="16200000">
            <a:off x="8205788" y="3508375"/>
            <a:ext cx="271463" cy="123348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3563" name="文本框 13"/>
          <p:cNvSpPr txBox="1"/>
          <p:nvPr/>
        </p:nvSpPr>
        <p:spPr>
          <a:xfrm>
            <a:off x="7851775" y="2081213"/>
            <a:ext cx="341313" cy="400050"/>
          </a:xfrm>
          <a:prstGeom prst="rect">
            <a:avLst/>
          </a:prstGeom>
          <a:noFill/>
          <a:ln w="9525">
            <a:noFill/>
          </a:ln>
        </p:spPr>
        <p:txBody>
          <a:bodyPr wrap="none">
            <a:spAutoFit/>
          </a:bodyPr>
          <a:p>
            <a:pPr eaLnBrk="1" hangingPunct="1"/>
            <a:r>
              <a:rPr lang="en-US" altLang="zh-CN" sz="2000" dirty="0">
                <a:solidFill>
                  <a:srgbClr val="FF0000"/>
                </a:solidFill>
                <a:latin typeface="Book Antiqua" pitchFamily="18" charset="0"/>
                <a:ea typeface="宋体" panose="02010600030101010101" pitchFamily="2" charset="-122"/>
              </a:rPr>
              <a:t>T</a:t>
            </a:r>
            <a:endParaRPr lang="zh-CN" altLang="en-US" sz="2000" dirty="0">
              <a:solidFill>
                <a:srgbClr val="FF0000"/>
              </a:solidFill>
              <a:latin typeface="Book Antiqua" pitchFamily="18" charset="0"/>
              <a:ea typeface="宋体" panose="02010600030101010101" pitchFamily="2" charset="-122"/>
            </a:endParaRPr>
          </a:p>
        </p:txBody>
      </p:sp>
      <p:sp>
        <p:nvSpPr>
          <p:cNvPr id="23564" name="文本框 17"/>
          <p:cNvSpPr txBox="1"/>
          <p:nvPr/>
        </p:nvSpPr>
        <p:spPr>
          <a:xfrm>
            <a:off x="8207375" y="4260850"/>
            <a:ext cx="341313" cy="400050"/>
          </a:xfrm>
          <a:prstGeom prst="rect">
            <a:avLst/>
          </a:prstGeom>
          <a:noFill/>
          <a:ln w="9525">
            <a:noFill/>
          </a:ln>
        </p:spPr>
        <p:txBody>
          <a:bodyPr wrap="none">
            <a:spAutoFit/>
          </a:bodyPr>
          <a:p>
            <a:pPr eaLnBrk="1" hangingPunct="1"/>
            <a:r>
              <a:rPr lang="en-US" altLang="zh-CN" sz="2000" dirty="0">
                <a:solidFill>
                  <a:srgbClr val="FF0000"/>
                </a:solidFill>
                <a:latin typeface="Book Antiqua" pitchFamily="18" charset="0"/>
                <a:ea typeface="宋体" panose="02010600030101010101" pitchFamily="2" charset="-122"/>
              </a:rPr>
              <a:t>T</a:t>
            </a:r>
            <a:endParaRPr lang="zh-CN" altLang="en-US" sz="2000" dirty="0">
              <a:solidFill>
                <a:srgbClr val="FF0000"/>
              </a:solidFill>
              <a:latin typeface="Book Antiqua" pitchFamily="18" charset="0"/>
              <a:ea typeface="宋体" panose="02010600030101010101" pitchFamily="2" charset="-122"/>
            </a:endParaRPr>
          </a:p>
        </p:txBody>
      </p:sp>
      <p:sp>
        <p:nvSpPr>
          <p:cNvPr id="20" name="文本框 5"/>
          <p:cNvSpPr txBox="1"/>
          <p:nvPr/>
        </p:nvSpPr>
        <p:spPr>
          <a:xfrm>
            <a:off x="831850" y="4737100"/>
            <a:ext cx="1970088" cy="461963"/>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a:t>
            </a:r>
            <a:r>
              <a:rPr lang="en-US" altLang="zh-CN" sz="2400" dirty="0">
                <a:latin typeface="Century Gothic" pitchFamily="34" charset="0"/>
                <a:ea typeface="宋体" panose="02010600030101010101" pitchFamily="2" charset="-122"/>
              </a:rPr>
              <a:t>25KHz</a:t>
            </a:r>
            <a:endParaRPr lang="zh-CN" altLang="en-US" sz="2400" dirty="0">
              <a:latin typeface="Century Gothic"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5602" name="文本框 4"/>
          <p:cNvSpPr txBox="1">
            <a:spLocks noChangeArrowheads="1"/>
          </p:cNvSpPr>
          <p:nvPr/>
        </p:nvSpPr>
        <p:spPr bwMode="auto">
          <a:xfrm>
            <a:off x="831850" y="1557338"/>
            <a:ext cx="7570788" cy="400050"/>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ea"/>
                <a:ea typeface="+mn-ea"/>
                <a:cs typeface="+mn-cs"/>
              </a:rPr>
              <a:t>8.</a:t>
            </a:r>
            <a:r>
              <a:rPr kumimoji="0" lang="zh-CN" altLang="en-US" sz="2000" kern="1200" cap="none" spc="0" normalizeH="0" baseline="0" noProof="0" dirty="0">
                <a:latin typeface="+mn-ea"/>
                <a:ea typeface="+mn-ea"/>
                <a:cs typeface="+mn-cs"/>
              </a:rPr>
              <a:t>格雷码特点是任意两个相邻的代码中有</a:t>
            </a:r>
            <a:r>
              <a:rPr kumimoji="0" lang="en-US" altLang="zh-CN" sz="2000" u="sng" kern="1200" cap="none" spc="0" normalizeH="0" baseline="0" noProof="0" dirty="0">
                <a:latin typeface="+mn-ea"/>
                <a:ea typeface="+mn-ea"/>
                <a:cs typeface="+mn-cs"/>
              </a:rPr>
              <a:t>	</a:t>
            </a:r>
            <a:r>
              <a:rPr kumimoji="0" lang="zh-CN" altLang="en-US" sz="2000" kern="1200" cap="none" spc="0" normalizeH="0" baseline="0" noProof="0" dirty="0">
                <a:latin typeface="+mn-ea"/>
                <a:ea typeface="+mn-ea"/>
                <a:cs typeface="+mn-cs"/>
              </a:rPr>
              <a:t>位二进制数位不同。</a:t>
            </a:r>
            <a:endParaRPr kumimoji="0" lang="zh-CN" altLang="en-US" sz="2000" kern="1200" cap="none" spc="0" normalizeH="0" baseline="0" noProof="0" dirty="0">
              <a:latin typeface="+mn-ea"/>
              <a:ea typeface="+mn-ea"/>
              <a:cs typeface="+mn-cs"/>
            </a:endParaRPr>
          </a:p>
        </p:txBody>
      </p:sp>
      <p:sp>
        <p:nvSpPr>
          <p:cNvPr id="24580" name="文本框 5"/>
          <p:cNvSpPr txBox="1"/>
          <p:nvPr/>
        </p:nvSpPr>
        <p:spPr>
          <a:xfrm>
            <a:off x="831850" y="5214938"/>
            <a:ext cx="1277938"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a:t>
            </a:r>
            <a:r>
              <a:rPr lang="en-US" altLang="zh-CN" sz="2400" dirty="0">
                <a:latin typeface="Century Gothic" pitchFamily="34" charset="0"/>
                <a:ea typeface="宋体" panose="02010600030101010101" pitchFamily="2" charset="-122"/>
              </a:rPr>
              <a:t>1</a:t>
            </a:r>
            <a:endParaRPr lang="zh-CN" altLang="en-US" sz="2400" dirty="0">
              <a:latin typeface="Century Gothic" pitchFamily="34" charset="0"/>
              <a:ea typeface="宋体" panose="02010600030101010101" pitchFamily="2" charset="-122"/>
            </a:endParaRPr>
          </a:p>
        </p:txBody>
      </p:sp>
      <p:sp>
        <p:nvSpPr>
          <p:cNvPr id="7" name="文本框 6"/>
          <p:cNvSpPr txBox="1">
            <a:spLocks noChangeArrowheads="1"/>
          </p:cNvSpPr>
          <p:nvPr/>
        </p:nvSpPr>
        <p:spPr bwMode="auto">
          <a:xfrm>
            <a:off x="831850" y="3078163"/>
            <a:ext cx="8169275" cy="708025"/>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a:t>
            </a:r>
            <a:r>
              <a:rPr kumimoji="0" lang="en-US" altLang="zh-CN" sz="2000" kern="1200" cap="none" spc="0" normalizeH="0" baseline="0" noProof="0" dirty="0">
                <a:latin typeface="+mn-ea"/>
                <a:ea typeface="+mn-ea"/>
                <a:cs typeface="+mn-cs"/>
              </a:rPr>
              <a:t>BCD</a:t>
            </a:r>
            <a:r>
              <a:rPr kumimoji="0" lang="zh-CN" altLang="en-US" sz="2000" kern="1200" cap="none" spc="0" normalizeH="0" baseline="0" noProof="0" dirty="0">
                <a:latin typeface="+mn-ea"/>
                <a:ea typeface="+mn-ea"/>
                <a:cs typeface="+mn-cs"/>
              </a:rPr>
              <a:t>格雷码是一种循环码、无权码，任何两个相邻的代码只有一</a:t>
            </a:r>
            <a:endParaRPr kumimoji="0" lang="zh-CN" altLang="en-US"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个二进制位的状态不同。</a:t>
            </a:r>
            <a:endParaRPr kumimoji="0" lang="en-US" altLang="zh-CN" sz="2000" kern="1200" cap="none" spc="0" normalizeH="0" baseline="0" noProof="0" dirty="0">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0"/>
                                        </p:tgtEl>
                                        <p:attrNameLst>
                                          <p:attrName>style.visibility</p:attrName>
                                        </p:attrNameLst>
                                      </p:cBhvr>
                                      <p:to>
                                        <p:strVal val="visible"/>
                                      </p:to>
                                    </p:set>
                                    <p:anim calcmode="lin" valueType="num">
                                      <p:cBhvr additive="base">
                                        <p:cTn id="13" dur="500" fill="hold"/>
                                        <p:tgtEl>
                                          <p:spTgt spid="24580"/>
                                        </p:tgtEl>
                                        <p:attrNameLst>
                                          <p:attrName>ppt_x</p:attrName>
                                        </p:attrNameLst>
                                      </p:cBhvr>
                                      <p:tavLst>
                                        <p:tav tm="0">
                                          <p:val>
                                            <p:strVal val="#ppt_x"/>
                                          </p:val>
                                        </p:tav>
                                        <p:tav tm="100000">
                                          <p:val>
                                            <p:strVal val="#ppt_x"/>
                                          </p:val>
                                        </p:tav>
                                      </p:tavLst>
                                    </p:anim>
                                    <p:anim calcmode="lin" valueType="num">
                                      <p:cBhvr additive="base">
                                        <p:cTn id="14"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6626" name="文本框 4"/>
          <p:cNvSpPr txBox="1">
            <a:spLocks noChangeArrowheads="1"/>
          </p:cNvSpPr>
          <p:nvPr/>
        </p:nvSpPr>
        <p:spPr bwMode="auto">
          <a:xfrm>
            <a:off x="831850" y="1557338"/>
            <a:ext cx="9374188" cy="708025"/>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ea"/>
                <a:ea typeface="+mn-ea"/>
                <a:cs typeface="+mn-cs"/>
              </a:rPr>
              <a:t>9.</a:t>
            </a:r>
            <a:r>
              <a:rPr kumimoji="0" lang="zh-CN" altLang="en-US" sz="2000" kern="1200" cap="none" spc="0" normalizeH="0" baseline="0" noProof="0" dirty="0">
                <a:latin typeface="+mn-ea"/>
                <a:ea typeface="+mn-ea"/>
                <a:cs typeface="+mn-cs"/>
              </a:rPr>
              <a:t>在数宇系统里，当某一线路作为总线使用，那么接到该总线的所有输出设备（或</a:t>
            </a:r>
            <a:endParaRPr kumimoji="0" lang="zh-CN" altLang="en-US"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必须具有</a:t>
            </a:r>
            <a:r>
              <a:rPr kumimoji="0" lang="en-US" altLang="zh-CN" sz="2000" u="sng" kern="1200" cap="none" spc="0" normalizeH="0" baseline="0" noProof="0" dirty="0">
                <a:latin typeface="+mn-ea"/>
                <a:ea typeface="+mn-ea"/>
                <a:cs typeface="+mn-cs"/>
              </a:rPr>
              <a:t>		</a:t>
            </a:r>
            <a:r>
              <a:rPr kumimoji="0" lang="zh-CN" altLang="en-US" sz="2000" kern="1200" cap="none" spc="0" normalizeH="0" baseline="0" noProof="0" dirty="0">
                <a:latin typeface="+mn-ea"/>
                <a:ea typeface="+mn-ea"/>
                <a:cs typeface="+mn-cs"/>
              </a:rPr>
              <a:t>结构，否则会产生数据冲突</a:t>
            </a:r>
            <a:endParaRPr kumimoji="0" lang="zh-CN" altLang="en-US" sz="2000" kern="1200" cap="none" spc="0" normalizeH="0" baseline="0" noProof="0" dirty="0">
              <a:latin typeface="+mn-ea"/>
              <a:ea typeface="+mn-ea"/>
              <a:cs typeface="+mn-cs"/>
            </a:endParaRPr>
          </a:p>
        </p:txBody>
      </p:sp>
      <p:sp>
        <p:nvSpPr>
          <p:cNvPr id="25604" name="文本框 5"/>
          <p:cNvSpPr txBox="1"/>
          <p:nvPr/>
        </p:nvSpPr>
        <p:spPr>
          <a:xfrm>
            <a:off x="831850" y="5214938"/>
            <a:ext cx="2032000"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答案：三态门</a:t>
            </a:r>
            <a:endParaRPr lang="zh-CN" altLang="en-US" sz="2400" dirty="0">
              <a:latin typeface="Century Gothic" pitchFamily="34" charset="0"/>
              <a:ea typeface="宋体" panose="02010600030101010101" pitchFamily="2" charset="-122"/>
            </a:endParaRPr>
          </a:p>
        </p:txBody>
      </p:sp>
      <p:sp>
        <p:nvSpPr>
          <p:cNvPr id="7" name="文本框 6"/>
          <p:cNvSpPr txBox="1">
            <a:spLocks noChangeArrowheads="1"/>
          </p:cNvSpPr>
          <p:nvPr/>
        </p:nvSpPr>
        <p:spPr bwMode="auto">
          <a:xfrm>
            <a:off x="831850" y="3078163"/>
            <a:ext cx="5570538" cy="1016000"/>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解析：三态门控制信号有效，数据发送到总线。</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三态门控制信号无效时，三态门与总线断开。</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在只有一个三态门有效时，能够避免数据冲突。</a:t>
            </a:r>
            <a:endParaRPr kumimoji="0" lang="en-US" altLang="zh-CN" sz="2000" kern="1200" cap="none" spc="0" normalizeH="0" baseline="0" noProof="0" dirty="0">
              <a:solidFill>
                <a:srgbClr val="FF0000"/>
              </a:solidFill>
              <a:latin typeface="+mn-ea"/>
              <a:ea typeface="+mn-ea"/>
              <a:cs typeface="+mn-cs"/>
            </a:endParaRPr>
          </a:p>
        </p:txBody>
      </p:sp>
      <p:graphicFrame>
        <p:nvGraphicFramePr>
          <p:cNvPr id="25606" name="对象 1"/>
          <p:cNvGraphicFramePr>
            <a:graphicFrameLocks noChangeAspect="1"/>
          </p:cNvGraphicFramePr>
          <p:nvPr/>
        </p:nvGraphicFramePr>
        <p:xfrm>
          <a:off x="6032500" y="3319463"/>
          <a:ext cx="127000" cy="215900"/>
        </p:xfrm>
        <a:graphic>
          <a:graphicData uri="http://schemas.openxmlformats.org/presentationml/2006/ole">
            <mc:AlternateContent xmlns:mc="http://schemas.openxmlformats.org/markup-compatibility/2006">
              <mc:Choice xmlns:v="urn:schemas-microsoft-com:vml" Requires="v">
                <p:oleObj spid="_x0000_s3076" name="" r:id="rId1" imgW="127000" imgH="215265" progId="Equation.3">
                  <p:embed/>
                </p:oleObj>
              </mc:Choice>
              <mc:Fallback>
                <p:oleObj name="" r:id="rId1" imgW="127000" imgH="215265" progId="Equation.3">
                  <p:embed/>
                  <p:pic>
                    <p:nvPicPr>
                      <p:cNvPr id="0" name="图片 3075"/>
                      <p:cNvPicPr/>
                      <p:nvPr/>
                    </p:nvPicPr>
                    <p:blipFill>
                      <a:blip r:embed="rId2"/>
                      <a:stretch>
                        <a:fillRect/>
                      </a:stretch>
                    </p:blipFill>
                    <p:spPr>
                      <a:xfrm>
                        <a:off x="6032500" y="3319463"/>
                        <a:ext cx="127000" cy="215900"/>
                      </a:xfrm>
                      <a:prstGeom prst="rect">
                        <a:avLst/>
                      </a:prstGeom>
                      <a:noFill/>
                      <a:ln w="38100">
                        <a:noFill/>
                        <a:miter/>
                      </a:ln>
                    </p:spPr>
                  </p:pic>
                </p:oleObj>
              </mc:Fallback>
            </mc:AlternateContent>
          </a:graphicData>
        </a:graphic>
      </p:graphicFrame>
      <p:graphicFrame>
        <p:nvGraphicFramePr>
          <p:cNvPr id="25607" name="对象 2"/>
          <p:cNvGraphicFramePr>
            <a:graphicFrameLocks noChangeAspect="1"/>
          </p:cNvGraphicFramePr>
          <p:nvPr/>
        </p:nvGraphicFramePr>
        <p:xfrm>
          <a:off x="5638800" y="3319463"/>
          <a:ext cx="914400" cy="215900"/>
        </p:xfrm>
        <a:graphic>
          <a:graphicData uri="http://schemas.openxmlformats.org/presentationml/2006/ole">
            <mc:AlternateContent xmlns:mc="http://schemas.openxmlformats.org/markup-compatibility/2006">
              <mc:Choice xmlns:v="urn:schemas-microsoft-com:vml" Requires="v">
                <p:oleObj spid="_x0000_s3077" name="" r:id="rId3" imgW="127000" imgH="215265" progId="Equation.3">
                  <p:embed/>
                </p:oleObj>
              </mc:Choice>
              <mc:Fallback>
                <p:oleObj name="" r:id="rId3" imgW="127000" imgH="215265" progId="Equation.3">
                  <p:embed/>
                  <p:pic>
                    <p:nvPicPr>
                      <p:cNvPr id="0" name="图片 3076"/>
                      <p:cNvPicPr/>
                      <p:nvPr/>
                    </p:nvPicPr>
                    <p:blipFill>
                      <a:blip r:embed="rId2"/>
                      <a:stretch>
                        <a:fillRect/>
                      </a:stretch>
                    </p:blipFill>
                    <p:spPr>
                      <a:xfrm>
                        <a:off x="5638800" y="3319463"/>
                        <a:ext cx="914400" cy="21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4"/>
                                        </p:tgtEl>
                                        <p:attrNameLst>
                                          <p:attrName>style.visibility</p:attrName>
                                        </p:attrNameLst>
                                      </p:cBhvr>
                                      <p:to>
                                        <p:strVal val="visible"/>
                                      </p:to>
                                    </p:set>
                                    <p:anim calcmode="lin" valueType="num">
                                      <p:cBhvr additive="base">
                                        <p:cTn id="13" dur="500" fill="hold"/>
                                        <p:tgtEl>
                                          <p:spTgt spid="25604"/>
                                        </p:tgtEl>
                                        <p:attrNameLst>
                                          <p:attrName>ppt_x</p:attrName>
                                        </p:attrNameLst>
                                      </p:cBhvr>
                                      <p:tavLst>
                                        <p:tav tm="0">
                                          <p:val>
                                            <p:strVal val="#ppt_x"/>
                                          </p:val>
                                        </p:tav>
                                        <p:tav tm="100000">
                                          <p:val>
                                            <p:strVal val="#ppt_x"/>
                                          </p:val>
                                        </p:tav>
                                      </p:tavLst>
                                    </p:anim>
                                    <p:anim calcmode="lin" valueType="num">
                                      <p:cBhvr additive="base">
                                        <p:cTn id="14"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文本框 3"/>
          <p:cNvSpPr txBox="1"/>
          <p:nvPr/>
        </p:nvSpPr>
        <p:spPr>
          <a:xfrm>
            <a:off x="625475" y="461963"/>
            <a:ext cx="1416050" cy="460375"/>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填空题：</a:t>
            </a:r>
            <a:endParaRPr lang="zh-CN" altLang="en-US" sz="2400" dirty="0">
              <a:latin typeface="Century Gothic" pitchFamily="34" charset="0"/>
              <a:ea typeface="宋体" panose="02010600030101010101" pitchFamily="2" charset="-122"/>
            </a:endParaRPr>
          </a:p>
        </p:txBody>
      </p:sp>
      <p:sp>
        <p:nvSpPr>
          <p:cNvPr id="27650" name="文本框 4"/>
          <p:cNvSpPr txBox="1">
            <a:spLocks noChangeArrowheads="1"/>
          </p:cNvSpPr>
          <p:nvPr/>
        </p:nvSpPr>
        <p:spPr bwMode="auto">
          <a:xfrm>
            <a:off x="831850" y="1557338"/>
            <a:ext cx="4130675" cy="400050"/>
          </a:xfrm>
          <a:prstGeom prst="rect">
            <a:avLst/>
          </a:prstGeom>
          <a:noFill/>
          <a:ln>
            <a:noFill/>
          </a:ln>
        </p:spPr>
        <p:txBody>
          <a:bodyPr wrap="none">
            <a:spAutoFit/>
          </a:bodyPr>
          <a:lstStyle/>
          <a:p>
            <a:pPr marR="0" defTabSz="457200" eaLnBrk="1" hangingPunct="1">
              <a:buClrTx/>
              <a:buSzTx/>
              <a:buFontTx/>
              <a:defRPr/>
            </a:pPr>
            <a:r>
              <a:rPr kumimoji="0" lang="en-US" altLang="zh-CN" sz="2000" kern="1200" cap="none" spc="0" normalizeH="0" baseline="0" noProof="0" dirty="0">
                <a:latin typeface="+mn-ea"/>
                <a:ea typeface="+mn-ea"/>
                <a:cs typeface="+mn-cs"/>
              </a:rPr>
              <a:t>10.</a:t>
            </a:r>
            <a:r>
              <a:rPr kumimoji="0" lang="zh-CN" altLang="en-US" sz="2000" kern="1200" cap="none" spc="0" normalizeH="0" baseline="0" noProof="0" dirty="0">
                <a:latin typeface="+mn-ea"/>
                <a:ea typeface="+mn-ea"/>
                <a:cs typeface="+mn-cs"/>
              </a:rPr>
              <a:t>使用与非门时，多余端应接</a:t>
            </a:r>
            <a:r>
              <a:rPr kumimoji="0" lang="en-US" altLang="zh-CN" sz="2000" kern="1200" cap="none" spc="0" normalizeH="0" baseline="0" noProof="0" dirty="0">
                <a:latin typeface="+mn-ea"/>
                <a:ea typeface="+mn-ea"/>
                <a:cs typeface="+mn-cs"/>
              </a:rPr>
              <a:t>____</a:t>
            </a:r>
            <a:endParaRPr kumimoji="0" lang="zh-CN" altLang="en-US" sz="2000" kern="1200" cap="none" spc="0" normalizeH="0" baseline="0" noProof="0" dirty="0">
              <a:latin typeface="+mn-ea"/>
              <a:ea typeface="+mn-ea"/>
              <a:cs typeface="+mn-cs"/>
            </a:endParaRPr>
          </a:p>
        </p:txBody>
      </p:sp>
      <p:sp>
        <p:nvSpPr>
          <p:cNvPr id="26628" name="文本框 5"/>
          <p:cNvSpPr txBox="1"/>
          <p:nvPr/>
        </p:nvSpPr>
        <p:spPr>
          <a:xfrm>
            <a:off x="831850" y="5214938"/>
            <a:ext cx="1277938"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答案：</a:t>
            </a:r>
            <a:r>
              <a:rPr lang="en-US" altLang="zh-CN" sz="2400" dirty="0">
                <a:latin typeface="Century Gothic" pitchFamily="34" charset="0"/>
                <a:ea typeface="宋体" panose="02010600030101010101" pitchFamily="2" charset="-122"/>
              </a:rPr>
              <a:t>1</a:t>
            </a:r>
            <a:endParaRPr lang="zh-CN" altLang="zh-CN" sz="2400" dirty="0">
              <a:latin typeface="Century Gothic" pitchFamily="34" charset="0"/>
              <a:ea typeface="宋体" panose="02010600030101010101" pitchFamily="2" charset="-122"/>
            </a:endParaRPr>
          </a:p>
        </p:txBody>
      </p:sp>
      <p:sp>
        <p:nvSpPr>
          <p:cNvPr id="7" name="文本框 6"/>
          <p:cNvSpPr txBox="1">
            <a:spLocks noChangeArrowheads="1"/>
          </p:cNvSpPr>
          <p:nvPr/>
        </p:nvSpPr>
        <p:spPr bwMode="auto">
          <a:xfrm>
            <a:off x="831850" y="3078163"/>
            <a:ext cx="8264525" cy="708025"/>
          </a:xfrm>
          <a:prstGeom prst="rect">
            <a:avLst/>
          </a:prstGeom>
          <a:noFill/>
          <a:ln>
            <a:noFill/>
          </a:ln>
        </p:spPr>
        <p:txBody>
          <a:bodyPr wrap="none">
            <a:spAutoFit/>
          </a:bodyPr>
          <a:lstStyle/>
          <a:p>
            <a:pPr marR="0" defTabSz="457200" eaLnBrk="1" hangingPunct="1">
              <a:buClrTx/>
              <a:buSzTx/>
              <a:buFontTx/>
              <a:defRPr/>
            </a:pPr>
            <a:r>
              <a:rPr kumimoji="0" lang="zh-CN" altLang="en-US" sz="2000" kern="1200" cap="none" spc="0" normalizeH="0" baseline="0" noProof="0" dirty="0">
                <a:latin typeface="+mn-ea"/>
                <a:ea typeface="+mn-ea"/>
                <a:cs typeface="+mn-cs"/>
              </a:rPr>
              <a:t>解析：在与非逻辑中，多余端接 </a:t>
            </a:r>
            <a:r>
              <a:rPr kumimoji="0" lang="en-US" altLang="zh-CN" sz="2000" kern="1200" cap="none" spc="0" normalizeH="0" baseline="0" noProof="0" dirty="0">
                <a:latin typeface="+mn-ea"/>
                <a:ea typeface="+mn-ea"/>
                <a:cs typeface="+mn-cs"/>
              </a:rPr>
              <a:t>1 </a:t>
            </a:r>
            <a:r>
              <a:rPr kumimoji="0" lang="zh-CN" altLang="en-US" sz="2000" kern="1200" cap="none" spc="0" normalizeH="0" baseline="0" noProof="0" dirty="0">
                <a:latin typeface="+mn-ea"/>
                <a:ea typeface="+mn-ea"/>
                <a:cs typeface="+mn-cs"/>
              </a:rPr>
              <a:t>时，并不影响其他变量的逻辑输出值</a:t>
            </a:r>
            <a:endParaRPr kumimoji="0" lang="en-US" altLang="zh-CN" sz="2000" kern="1200" cap="none" spc="0" normalizeH="0" baseline="0" noProof="0" dirty="0">
              <a:latin typeface="+mn-ea"/>
              <a:ea typeface="+mn-ea"/>
              <a:cs typeface="+mn-cs"/>
            </a:endParaRPr>
          </a:p>
          <a:p>
            <a:pPr marR="0" defTabSz="457200" eaLnBrk="1" hangingPunct="1">
              <a:buClrTx/>
              <a:buSzTx/>
              <a:buFontTx/>
              <a:defRPr/>
            </a:pPr>
            <a:r>
              <a:rPr kumimoji="0" lang="zh-CN" altLang="en-US" sz="2000" kern="1200" cap="none" spc="0" normalizeH="0" baseline="0" noProof="0" dirty="0">
                <a:latin typeface="+mn-ea"/>
                <a:ea typeface="+mn-ea"/>
                <a:cs typeface="+mn-cs"/>
              </a:rPr>
              <a:t>即</a:t>
            </a:r>
            <a:endParaRPr kumimoji="0" lang="zh-CN" altLang="en-US" sz="2000" kern="1200" cap="none" spc="0" normalizeH="0" baseline="0" noProof="0" dirty="0">
              <a:latin typeface="+mn-ea"/>
              <a:ea typeface="+mn-ea"/>
              <a:cs typeface="+mn-cs"/>
            </a:endParaRPr>
          </a:p>
        </p:txBody>
      </p:sp>
      <p:pic>
        <p:nvPicPr>
          <p:cNvPr id="26630" name="图片 1"/>
          <p:cNvPicPr>
            <a:picLocks noChangeAspect="1"/>
          </p:cNvPicPr>
          <p:nvPr/>
        </p:nvPicPr>
        <p:blipFill>
          <a:blip r:embed="rId1"/>
          <a:stretch>
            <a:fillRect/>
          </a:stretch>
        </p:blipFill>
        <p:spPr>
          <a:xfrm>
            <a:off x="1219200" y="3441700"/>
            <a:ext cx="1482725" cy="344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anim calcmode="lin" valueType="num">
                                      <p:cBhvr additive="base">
                                        <p:cTn id="13" dur="500" fill="hold"/>
                                        <p:tgtEl>
                                          <p:spTgt spid="26628"/>
                                        </p:tgtEl>
                                        <p:attrNameLst>
                                          <p:attrName>ppt_x</p:attrName>
                                        </p:attrNameLst>
                                      </p:cBhvr>
                                      <p:tavLst>
                                        <p:tav tm="0">
                                          <p:val>
                                            <p:strVal val="#ppt_x"/>
                                          </p:val>
                                        </p:tav>
                                        <p:tav tm="100000">
                                          <p:val>
                                            <p:strVal val="#ppt_x"/>
                                          </p:val>
                                        </p:tav>
                                      </p:tavLst>
                                    </p:anim>
                                    <p:anim calcmode="lin" valueType="num">
                                      <p:cBhvr additive="base">
                                        <p:cTn id="14" dur="500" fill="hold"/>
                                        <p:tgtEl>
                                          <p:spTgt spid="26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ele attr="{291AB6F1-6DB6-470B-B9CC-FEB0DA434E85}"/>
                  </a:ext>
                </a:extLst>
              </p:cNvPr>
              <p:cNvSpPr txBox="1"/>
              <p:nvPr/>
            </p:nvSpPr>
            <p:spPr>
              <a:xfrm>
                <a:off x="949465" y="658850"/>
                <a:ext cx="10293070" cy="5540299"/>
              </a:xfrm>
              <a:prstGeom prst="rect">
                <a:avLst/>
              </a:prstGeom>
              <a:noFill/>
            </p:spPr>
            <p:txBody>
              <a:bodyPr wrap="square" rtlCol="0">
                <a:spAutoFit/>
              </a:bodyPr>
              <a:lstStyle/>
              <a:p>
                <a:r>
                  <a:rPr lang="zh-CN" altLang="en-US" sz="2800" b="1" dirty="0">
                    <a:latin typeface="+mn-ea"/>
                  </a:rPr>
                  <a:t>三、分析解答题</a:t>
                </a:r>
                <a:endParaRPr lang="en-US" altLang="zh-CN" sz="2800" b="1" dirty="0">
                  <a:latin typeface="+mn-ea"/>
                </a:endParaRPr>
              </a:p>
              <a:p>
                <a:endParaRPr lang="en-US" altLang="zh-CN" sz="2800" b="1" i="0" dirty="0">
                  <a:latin typeface="+mn-ea"/>
                </a:endParaRPr>
              </a:p>
              <a:p>
                <a:pPr/>
                <a14:m>
                  <m:oMathPara xmlns:m="http://schemas.openxmlformats.org/officeDocument/2006/math">
                    <m:oMathParaPr>
                      <m:jc m:val="left"/>
                    </m:oMathParaPr>
                    <m:oMath xmlns:m="http://schemas.openxmlformats.org/officeDocument/2006/math">
                      <m:r>
                        <a:rPr lang="en-US" altLang="zh-CN" sz="2800" b="1" i="0" dirty="0">
                          <a:latin typeface="Cambria Math" panose="02040503050406030204" pitchFamily="18" charset="0"/>
                        </a:rPr>
                        <m:t>𝟏</m:t>
                      </m:r>
                      <m:r>
                        <a:rPr lang="zh-CN" altLang="en-US" sz="2800" b="1" i="0" dirty="0" smtClean="0">
                          <a:latin typeface="Cambria Math" panose="02040503050406030204" pitchFamily="18" charset="0"/>
                        </a:rPr>
                        <m:t>、</m:t>
                      </m:r>
                      <m:acc>
                        <m:accPr>
                          <m:chr m:val="̅"/>
                          <m:ctrlPr>
                            <a:rPr lang="zh-CN" altLang="zh-CN" sz="2800" b="1" i="1" smtClean="0">
                              <a:latin typeface="Cambria Math" panose="02040503050406030204" pitchFamily="18" charset="0"/>
                            </a:rPr>
                          </m:ctrlPr>
                        </m:accPr>
                        <m:e>
                          <m:r>
                            <a:rPr lang="en-US" altLang="zh-CN" sz="2800" b="1" i="0">
                              <a:latin typeface="Cambria Math" panose="02040503050406030204" pitchFamily="18" charset="0"/>
                            </a:rPr>
                            <m:t>𝐀𝐂</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r>
                            <a:rPr lang="en-US" altLang="zh-CN" sz="2800" b="1" i="0">
                              <a:latin typeface="Cambria Math" panose="02040503050406030204" pitchFamily="18" charset="0"/>
                            </a:rPr>
                            <m:t>𝐁𝐂</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m:oMathPara>
                </a14:m>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𝐀𝐂</m:t>
                        </m:r>
                      </m:e>
                    </m:acc>
                    <m:r>
                      <a:rPr lang="en-US" altLang="zh-CN" sz="2800" b="1" i="0">
                        <a:latin typeface="Cambria Math" panose="02040503050406030204" pitchFamily="18" charset="0"/>
                      </a:rPr>
                      <m:t>)</m:t>
                    </m:r>
                    <m:d>
                      <m:dPr>
                        <m:ctrlPr>
                          <a:rPr lang="zh-CN" altLang="zh-CN" sz="2800" b="1" i="1">
                            <a:latin typeface="Cambria Math" panose="02040503050406030204" pitchFamily="18" charset="0"/>
                          </a:rPr>
                        </m:ctrlPr>
                      </m:dPr>
                      <m:e>
                        <m:acc>
                          <m:accPr>
                            <m:chr m:val="̅"/>
                            <m:ctrlPr>
                              <a:rPr lang="zh-CN" altLang="zh-CN" sz="2800" b="1" i="1">
                                <a:latin typeface="Cambria Math" panose="02040503050406030204" pitchFamily="18" charset="0"/>
                              </a:rPr>
                            </m:ctrlPr>
                          </m:accPr>
                          <m:e>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r>
                              <a:rPr lang="en-US" altLang="zh-CN" sz="2800" b="1" i="0">
                                <a:latin typeface="Cambria Math" panose="02040503050406030204" pitchFamily="18" charset="0"/>
                              </a:rPr>
                              <m:t>𝐁𝐂</m:t>
                            </m:r>
                          </m:e>
                        </m:acc>
                      </m:e>
                    </m:d>
                    <m:d>
                      <m:dPr>
                        <m:ctrlPr>
                          <a:rPr lang="zh-CN" altLang="zh-CN" sz="2800" b="1" i="1">
                            <a:latin typeface="Cambria Math" panose="02040503050406030204" pitchFamily="18" charset="0"/>
                          </a:rPr>
                        </m:ctrlPr>
                      </m:dPr>
                      <m:e>
                        <m:acc>
                          <m:accPr>
                            <m:chr m:val="̅"/>
                            <m:ctrlPr>
                              <a:rPr lang="zh-CN" altLang="zh-CN" sz="2800" b="1" i="1">
                                <a:latin typeface="Cambria Math" panose="02040503050406030204" pitchFamily="18" charset="0"/>
                              </a:rPr>
                            </m:ctrlPr>
                          </m:accPr>
                          <m:e>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𝐂</m:t>
                            </m:r>
                          </m:e>
                        </m:acc>
                      </m:e>
                    </m:d>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dirty="0">
                    <a:latin typeface="+mn-ea"/>
                  </a:rPr>
                  <a:t>          </a:t>
                </a:r>
                <a:r>
                  <a:rPr lang="zh-CN" altLang="zh-CN" sz="2800" b="1" dirty="0">
                    <a:latin typeface="+mn-ea"/>
                  </a:rPr>
                  <a:t>狄摩根定律</a:t>
                </a: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d>
                      <m:dPr>
                        <m:ctrlPr>
                          <a:rPr lang="zh-CN" altLang="zh-CN" sz="2800" b="1" i="1">
                            <a:latin typeface="Cambria Math" panose="02040503050406030204" pitchFamily="18" charset="0"/>
                          </a:rPr>
                        </m:ctrlPr>
                      </m:dPr>
                      <m:e>
                        <m:r>
                          <a:rPr lang="en-US" altLang="zh-CN" sz="2800" b="1" i="0">
                            <a:latin typeface="Cambria Math" panose="02040503050406030204" pitchFamily="18" charset="0"/>
                          </a:rPr>
                          <m:t>𝐀</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e>
                    </m:d>
                    <m:d>
                      <m:dPr>
                        <m:ctrlPr>
                          <a:rPr lang="zh-CN" altLang="zh-CN" sz="2800" b="1" i="1">
                            <a:latin typeface="Cambria Math" panose="02040503050406030204" pitchFamily="18" charset="0"/>
                          </a:rPr>
                        </m:ctrlPr>
                      </m:dPr>
                      <m:e>
                        <m:r>
                          <a:rPr lang="en-US" altLang="zh-CN" sz="2800" b="1" i="0">
                            <a:latin typeface="Cambria Math" panose="02040503050406030204" pitchFamily="18" charset="0"/>
                          </a:rPr>
                          <m:t>𝐁</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e>
                    </m:d>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dirty="0">
                    <a:latin typeface="+mn-ea"/>
                  </a:rPr>
                  <a:t> </a:t>
                </a:r>
                <a:r>
                  <a:rPr lang="zh-CN" altLang="zh-CN" sz="2800" b="1" dirty="0">
                    <a:latin typeface="+mn-ea"/>
                  </a:rPr>
                  <a:t>狄摩根定律</a:t>
                </a:r>
              </a:p>
              <a:p>
                <a:pPr algn="just">
                  <a:spcAft>
                    <a:spcPts val="0"/>
                  </a:spcAft>
                </a:pPr>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r>
                      <a:rPr lang="en-US" altLang="zh-CN" sz="2800" b="1" i="0">
                        <a:latin typeface="Cambria Math" panose="02040503050406030204" pitchFamily="18" charset="0"/>
                      </a:rPr>
                      <m:t>(</m:t>
                    </m:r>
                    <m:r>
                      <a:rPr lang="en-US" altLang="zh-CN" sz="2800" b="1" i="0">
                        <a:latin typeface="Cambria Math" panose="02040503050406030204" pitchFamily="18" charset="0"/>
                      </a:rPr>
                      <m:t>𝐀</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m:t>
                    </m:r>
                    <m:r>
                      <a:rPr lang="en-US" altLang="zh-CN" sz="2800" b="1" i="0">
                        <a:latin typeface="Cambria Math" panose="02040503050406030204" pitchFamily="18" charset="0"/>
                      </a:rPr>
                      <m:t>𝐁</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kern="100" dirty="0">
                    <a:latin typeface="+mn-ea"/>
                    <a:cs typeface="Times New Roman" panose="02020603050405020304" pitchFamily="18" charset="0"/>
                  </a:rPr>
                  <a:t>     </a:t>
                </a:r>
                <a:r>
                  <a:rPr lang="zh-CN" altLang="zh-CN" sz="2800" b="1" kern="100" dirty="0">
                    <a:latin typeface="+mn-ea"/>
                    <a:cs typeface="Times New Roman" panose="02020603050405020304" pitchFamily="18" charset="0"/>
                  </a:rPr>
                  <a:t>吸收律 </a:t>
                </a:r>
                <a:r>
                  <a:rPr lang="en-US" altLang="zh-CN" sz="2800" b="1" kern="100" dirty="0">
                    <a:latin typeface="+mn-ea"/>
                    <a:cs typeface="Times New Roman" panose="02020603050405020304" pitchFamily="18" charset="0"/>
                  </a:rPr>
                  <a:t>(A+B)(A+C)=A+BC</a:t>
                </a:r>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r>
                      <a:rPr lang="en-US" altLang="zh-CN" sz="2800" b="1" i="0">
                        <a:latin typeface="Cambria Math" panose="02040503050406030204" pitchFamily="18" charset="0"/>
                      </a:rPr>
                      <m:t>𝐀</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m:t>
                    </m:r>
                    <m:d>
                      <m:dPr>
                        <m:ctrlPr>
                          <a:rPr lang="zh-CN" altLang="zh-CN" sz="2800" b="1" i="1">
                            <a:latin typeface="Cambria Math" panose="02040503050406030204" pitchFamily="18" charset="0"/>
                          </a:rPr>
                        </m:ctrlPr>
                      </m:dPr>
                      <m:e>
                        <m:r>
                          <a:rPr lang="en-US" altLang="zh-CN" sz="2800" b="1" i="0">
                            <a:latin typeface="Cambria Math" panose="02040503050406030204" pitchFamily="18" charset="0"/>
                          </a:rPr>
                          <m:t>𝐁</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e>
                    </m:d>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dirty="0">
                    <a:latin typeface="+mn-ea"/>
                  </a:rPr>
                  <a:t>     </a:t>
                </a:r>
                <a:r>
                  <a:rPr lang="zh-CN" altLang="en-US" sz="2800" b="1" dirty="0">
                    <a:latin typeface="+mn-ea"/>
                  </a:rPr>
                  <a:t>分配律</a:t>
                </a:r>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r>
                      <a:rPr lang="en-US" altLang="zh-CN" sz="2800" b="1" i="0">
                        <a:latin typeface="Cambria Math" panose="02040503050406030204" pitchFamily="18" charset="0"/>
                      </a:rPr>
                      <m:t>𝟎</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m:t>
                    </m:r>
                    <m:d>
                      <m:dPr>
                        <m:ctrlPr>
                          <a:rPr lang="zh-CN" altLang="zh-CN" sz="2800" b="1" i="1">
                            <a:latin typeface="Cambria Math" panose="02040503050406030204" pitchFamily="18" charset="0"/>
                          </a:rPr>
                        </m:ctrlPr>
                      </m:dPr>
                      <m:e>
                        <m:r>
                          <a:rPr lang="en-US" altLang="zh-CN" sz="2800" b="1" i="0">
                            <a:latin typeface="Cambria Math" panose="02040503050406030204" pitchFamily="18" charset="0"/>
                          </a:rPr>
                          <m:t>𝐁</m:t>
                        </m:r>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e>
                    </m:d>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𝐀</m:t>
                        </m:r>
                      </m:e>
                    </m:acc>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𝐁</m:t>
                        </m:r>
                      </m:e>
                    </m:acc>
                    <m:r>
                      <a:rPr lang="en-US" altLang="zh-CN" sz="2800" b="1" i="0">
                        <a:latin typeface="Cambria Math" panose="02040503050406030204" pitchFamily="18" charset="0"/>
                      </a:rPr>
                      <m:t>𝐁</m:t>
                    </m:r>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kern="100" dirty="0">
                    <a:latin typeface="+mn-ea"/>
                    <a:cs typeface="Times New Roman" panose="02020603050405020304" pitchFamily="18" charset="0"/>
                  </a:rPr>
                  <a:t>                 </a:t>
                </a:r>
                <a:r>
                  <a:rPr lang="zh-CN" altLang="zh-CN" sz="2800" b="1" kern="100" dirty="0">
                    <a:latin typeface="+mn-ea"/>
                    <a:cs typeface="Times New Roman" panose="02020603050405020304" pitchFamily="18" charset="0"/>
                  </a:rPr>
                  <a:t>吸收律 </a:t>
                </a:r>
                <a:r>
                  <a:rPr lang="en-US" altLang="zh-CN" sz="2800" b="1" kern="100" dirty="0">
                    <a:latin typeface="+mn-ea"/>
                    <a:cs typeface="Times New Roman" panose="02020603050405020304" pitchFamily="18" charset="0"/>
                  </a:rPr>
                  <a:t>(A+B)(A+C)=A+BC</a:t>
                </a:r>
                <a:r>
                  <a:rPr lang="en-US" altLang="zh-CN" sz="2800" b="1" dirty="0">
                    <a:latin typeface="+mn-ea"/>
                  </a:rPr>
                  <a:t>   </a:t>
                </a:r>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r>
                      <a:rPr lang="en-US" altLang="zh-CN" sz="2800" b="1" i="0">
                        <a:latin typeface="Cambria Math" panose="02040503050406030204" pitchFamily="18" charset="0"/>
                      </a:rPr>
                      <m:t>+</m:t>
                    </m:r>
                    <m:r>
                      <a:rPr lang="en-US" altLang="zh-CN" sz="2800" b="1" i="0">
                        <a:latin typeface="Cambria Math" panose="02040503050406030204" pitchFamily="18" charset="0"/>
                      </a:rPr>
                      <m:t>𝟎</m:t>
                    </m:r>
                    <m:r>
                      <a:rPr lang="en-US" altLang="zh-CN" sz="2800" b="1" i="0">
                        <a:latin typeface="Cambria Math" panose="02040503050406030204" pitchFamily="18" charset="0"/>
                      </a:rPr>
                      <m:t>+</m:t>
                    </m:r>
                    <m:r>
                      <a:rPr lang="en-US" altLang="zh-CN" sz="2800" b="1" i="0">
                        <a:latin typeface="Cambria Math" panose="02040503050406030204" pitchFamily="18" charset="0"/>
                      </a:rPr>
                      <m:t>𝐀𝐁</m:t>
                    </m:r>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endParaRPr lang="zh-CN" altLang="zh-CN" sz="2800" b="1" dirty="0">
                  <a:latin typeface="+mn-ea"/>
                </a:endParaRPr>
              </a:p>
              <a:p>
                <a:r>
                  <a:rPr lang="en-US" altLang="zh-CN" sz="2800" b="1" dirty="0">
                    <a:latin typeface="+mn-ea"/>
                  </a:rPr>
                  <a:t>=</a:t>
                </a:r>
                <a14:m>
                  <m:oMath xmlns:m="http://schemas.openxmlformats.org/officeDocument/2006/math">
                    <m:acc>
                      <m:accPr>
                        <m:chr m:val="̅"/>
                        <m:ctrlPr>
                          <a:rPr lang="zh-CN" altLang="zh-CN" sz="2800" b="1" i="1">
                            <a:latin typeface="Cambria Math" panose="02040503050406030204" pitchFamily="18" charset="0"/>
                          </a:rPr>
                        </m:ctrlPr>
                      </m:accPr>
                      <m:e>
                        <m:r>
                          <a:rPr lang="en-US" altLang="zh-CN" sz="2800" b="1" i="0">
                            <a:latin typeface="Cambria Math" panose="02040503050406030204" pitchFamily="18" charset="0"/>
                          </a:rPr>
                          <m:t>𝐂</m:t>
                        </m:r>
                      </m:e>
                    </m:acc>
                  </m:oMath>
                </a14:m>
                <a:r>
                  <a:rPr lang="en-US" altLang="zh-CN" sz="2800" b="1" dirty="0">
                    <a:latin typeface="+mn-ea"/>
                  </a:rPr>
                  <a:t>                              </a:t>
                </a:r>
                <a:r>
                  <a:rPr lang="zh-CN" altLang="en-US" sz="2800" b="1" dirty="0">
                    <a:latin typeface="+mn-ea"/>
                  </a:rPr>
                  <a:t>吸收律 </a:t>
                </a:r>
                <a:r>
                  <a:rPr lang="en-US" altLang="zh-CN" sz="2800" b="1" dirty="0">
                    <a:latin typeface="+mn-ea"/>
                  </a:rPr>
                  <a:t>A+AB=A</a:t>
                </a:r>
                <a:endParaRPr lang="zh-CN" altLang="zh-CN" sz="2800" b="1" dirty="0">
                  <a:latin typeface="+mn-ea"/>
                </a:endParaRPr>
              </a:p>
              <a:p>
                <a:r>
                  <a:rPr lang="en-US" altLang="zh-CN" dirty="0"/>
                  <a:t> </a:t>
                </a:r>
                <a:endParaRPr lang="zh-CN" altLang="zh-CN" dirty="0"/>
              </a:p>
              <a:p>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949465" y="658850"/>
                <a:ext cx="10293070" cy="5540299"/>
              </a:xfrm>
              <a:prstGeom prst="rect">
                <a:avLst/>
              </a:prstGeom>
              <a:blipFill rotWithShape="1">
                <a:blip r:embed="rId1"/>
                <a:stretch>
                  <a:fillRect l="-1244" t="-110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3"/>
          <p:cNvSpPr txBox="1"/>
          <p:nvPr/>
        </p:nvSpPr>
        <p:spPr>
          <a:xfrm>
            <a:off x="625475" y="461963"/>
            <a:ext cx="1416050"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简答题：</a:t>
            </a:r>
            <a:endParaRPr lang="zh-CN" altLang="en-US" sz="2400" dirty="0">
              <a:latin typeface="Century Gothic" pitchFamily="34" charset="0"/>
              <a:ea typeface="宋体" panose="02010600030101010101" pitchFamily="2" charset="-122"/>
            </a:endParaRPr>
          </a:p>
        </p:txBody>
      </p:sp>
      <p:sp>
        <p:nvSpPr>
          <p:cNvPr id="17411" name="文本框 4"/>
          <p:cNvSpPr txBox="1"/>
          <p:nvPr/>
        </p:nvSpPr>
        <p:spPr>
          <a:xfrm>
            <a:off x="831850" y="1557338"/>
            <a:ext cx="4264025" cy="461962"/>
          </a:xfrm>
          <a:prstGeom prst="rect">
            <a:avLst/>
          </a:prstGeom>
          <a:noFill/>
          <a:ln w="9525">
            <a:noFill/>
          </a:ln>
        </p:spPr>
        <p:txBody>
          <a:bodyPr wrap="none">
            <a:spAutoFit/>
          </a:bodyPr>
          <a:p>
            <a:pPr eaLnBrk="1" hangingPunct="1"/>
            <a:r>
              <a:rPr lang="en-US" altLang="zh-CN" sz="2400" dirty="0">
                <a:latin typeface="Century Gothic" pitchFamily="34" charset="0"/>
                <a:ea typeface="宋体" panose="02010600030101010101" pitchFamily="2" charset="-122"/>
              </a:rPr>
              <a:t>3.</a:t>
            </a:r>
            <a:r>
              <a:rPr lang="zh-CN" altLang="en-US" sz="2400" dirty="0">
                <a:latin typeface="Century Gothic" pitchFamily="34" charset="0"/>
                <a:ea typeface="宋体" panose="02010600030101010101" pitchFamily="2" charset="-122"/>
              </a:rPr>
              <a:t>用</a:t>
            </a:r>
            <a:r>
              <a:rPr lang="en-US" altLang="zh-CN" sz="2400" dirty="0">
                <a:latin typeface="Century Gothic" pitchFamily="34" charset="0"/>
                <a:ea typeface="宋体" panose="02010600030101010101" pitchFamily="2" charset="-122"/>
              </a:rPr>
              <a:t>3-8</a:t>
            </a:r>
            <a:r>
              <a:rPr lang="zh-CN" altLang="en-US" sz="2400" dirty="0">
                <a:latin typeface="Century Gothic" pitchFamily="34" charset="0"/>
                <a:ea typeface="宋体" panose="02010600030101010101" pitchFamily="2" charset="-122"/>
              </a:rPr>
              <a:t>译码器组成</a:t>
            </a:r>
            <a:r>
              <a:rPr lang="en-US" altLang="zh-CN" sz="2400" dirty="0">
                <a:latin typeface="Century Gothic" pitchFamily="34" charset="0"/>
                <a:ea typeface="宋体" panose="02010600030101010101" pitchFamily="2" charset="-122"/>
              </a:rPr>
              <a:t>4-16</a:t>
            </a:r>
            <a:r>
              <a:rPr lang="zh-CN" altLang="en-US" sz="2400" dirty="0">
                <a:latin typeface="Century Gothic" pitchFamily="34" charset="0"/>
                <a:ea typeface="宋体" panose="02010600030101010101" pitchFamily="2" charset="-122"/>
              </a:rPr>
              <a:t>译码器</a:t>
            </a:r>
            <a:endParaRPr lang="zh-CN" altLang="en-US" sz="2400" dirty="0">
              <a:latin typeface="Century Gothic" pitchFamily="34" charset="0"/>
              <a:ea typeface="宋体" panose="02010600030101010101" pitchFamily="2" charset="-122"/>
            </a:endParaRPr>
          </a:p>
        </p:txBody>
      </p:sp>
      <p:pic>
        <p:nvPicPr>
          <p:cNvPr id="17412" name="图片 1"/>
          <p:cNvPicPr>
            <a:picLocks noChangeAspect="1"/>
          </p:cNvPicPr>
          <p:nvPr/>
        </p:nvPicPr>
        <p:blipFill>
          <a:blip r:embed="rId1"/>
          <a:srcRect l="1402" t="-250" r="-354" b="43712"/>
          <a:stretch>
            <a:fillRect/>
          </a:stretch>
        </p:blipFill>
        <p:spPr>
          <a:xfrm>
            <a:off x="625475" y="2251075"/>
            <a:ext cx="10977563" cy="350520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3"/>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2531" name="文本框 4"/>
          <p:cNvSpPr txBox="1"/>
          <p:nvPr/>
        </p:nvSpPr>
        <p:spPr>
          <a:xfrm>
            <a:off x="831850" y="1362075"/>
            <a:ext cx="10279063"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6.</a:t>
            </a:r>
            <a:r>
              <a:rPr lang="zh-CN" altLang="en-US" sz="2400" dirty="0">
                <a:solidFill>
                  <a:schemeClr val="tx1"/>
                </a:solidFill>
                <a:ea typeface="宋体" panose="02010600030101010101" pitchFamily="2" charset="-122"/>
              </a:rPr>
              <a:t>四位扭环形计数器，初始状态是</a:t>
            </a:r>
            <a:r>
              <a:rPr lang="en-US" altLang="zh-CN" sz="2400" dirty="0">
                <a:solidFill>
                  <a:schemeClr val="tx1"/>
                </a:solidFill>
                <a:ea typeface="宋体" panose="02010600030101010101" pitchFamily="2" charset="-122"/>
              </a:rPr>
              <a:t>1100</a:t>
            </a:r>
            <a:r>
              <a:rPr lang="zh-CN" altLang="en-US" sz="2400" dirty="0">
                <a:solidFill>
                  <a:schemeClr val="tx1"/>
                </a:solidFill>
                <a:ea typeface="宋体" panose="02010600030101010101" pitchFamily="2" charset="-122"/>
              </a:rPr>
              <a:t>，则经过</a:t>
            </a:r>
            <a:r>
              <a:rPr lang="en-US" altLang="zh-CN" sz="2400" dirty="0">
                <a:solidFill>
                  <a:schemeClr val="tx1"/>
                </a:solidFill>
                <a:ea typeface="宋体" panose="02010600030101010101" pitchFamily="2" charset="-122"/>
              </a:rPr>
              <a:t>5</a:t>
            </a:r>
            <a:r>
              <a:rPr lang="zh-CN" altLang="en-US" sz="2400" dirty="0">
                <a:solidFill>
                  <a:schemeClr val="tx1"/>
                </a:solidFill>
                <a:ea typeface="宋体" panose="02010600030101010101" pitchFamily="2" charset="-122"/>
              </a:rPr>
              <a:t>个时钟后，状态为</a:t>
            </a:r>
            <a:r>
              <a:rPr lang="zh-CN" altLang="en-US" sz="2400" u="sng" dirty="0">
                <a:solidFill>
                  <a:schemeClr val="tx1"/>
                </a:solidFill>
                <a:ea typeface="宋体" panose="02010600030101010101" pitchFamily="2" charset="-122"/>
              </a:rPr>
              <a:t>        </a:t>
            </a:r>
            <a:r>
              <a:rPr lang="en-US" altLang="zh-CN" sz="2400" u="sng"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2532" name="文本框 6"/>
          <p:cNvSpPr txBox="1"/>
          <p:nvPr/>
        </p:nvSpPr>
        <p:spPr>
          <a:xfrm>
            <a:off x="965200" y="2065338"/>
            <a:ext cx="10033000" cy="8318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解析：扭环计数器是用移位寄存器加入反馈构成的同步计数器。四位扭环</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计数器的反馈应为</a:t>
            </a:r>
            <a:r>
              <a:rPr lang="en-US" altLang="zh-CN" sz="2400" dirty="0">
                <a:solidFill>
                  <a:schemeClr val="tx1"/>
                </a:solidFill>
                <a:latin typeface="宋体" panose="02010600030101010101" pitchFamily="2" charset="-122"/>
                <a:ea typeface="宋体" panose="02010600030101010101" pitchFamily="2" charset="-122"/>
              </a:rPr>
              <a:t>~Q3.</a:t>
            </a:r>
            <a:r>
              <a:rPr lang="zh-CN" altLang="en-US" sz="2400" dirty="0">
                <a:solidFill>
                  <a:schemeClr val="tx1"/>
                </a:solidFill>
                <a:latin typeface="宋体" panose="02010600030101010101" pitchFamily="2" charset="-122"/>
                <a:ea typeface="宋体" panose="02010600030101010101" pitchFamily="2" charset="-122"/>
              </a:rPr>
              <a:t>之后便可以列出状态转移表和画出状态转移图。</a:t>
            </a:r>
            <a:endParaRPr lang="en-US" altLang="zh-CN" sz="2400" dirty="0">
              <a:solidFill>
                <a:schemeClr val="tx1"/>
              </a:solidFill>
              <a:latin typeface="宋体" panose="02010600030101010101" pitchFamily="2" charset="-122"/>
              <a:ea typeface="宋体" panose="02010600030101010101" pitchFamily="2" charset="-122"/>
            </a:endParaRPr>
          </a:p>
        </p:txBody>
      </p:sp>
      <p:pic>
        <p:nvPicPr>
          <p:cNvPr id="22533" name="图片 2"/>
          <p:cNvPicPr>
            <a:picLocks noChangeAspect="1"/>
          </p:cNvPicPr>
          <p:nvPr/>
        </p:nvPicPr>
        <p:blipFill>
          <a:blip r:embed="rId1"/>
          <a:stretch>
            <a:fillRect/>
          </a:stretch>
        </p:blipFill>
        <p:spPr>
          <a:xfrm>
            <a:off x="2041525" y="3114675"/>
            <a:ext cx="7258050" cy="308610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图片 3"/>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
          <p:cNvPicPr>
            <a:picLocks noChangeAspect="1"/>
          </p:cNvPicPr>
          <p:nvPr/>
        </p:nvPicPr>
        <p:blipFill>
          <a:blip r:embed="rId1"/>
          <a:stretch>
            <a:fillRect/>
          </a:stretch>
        </p:blipFill>
        <p:spPr>
          <a:xfrm>
            <a:off x="1524000" y="0"/>
            <a:ext cx="9144000" cy="685800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3"/>
          <p:cNvPicPr>
            <a:picLocks noChangeAspect="1"/>
          </p:cNvPicPr>
          <p:nvPr/>
        </p:nvPicPr>
        <p:blipFill>
          <a:blip r:embed="rId1"/>
          <a:stretch>
            <a:fillRect/>
          </a:stretch>
        </p:blipFill>
        <p:spPr>
          <a:xfrm>
            <a:off x="944563" y="471488"/>
            <a:ext cx="10790237" cy="607060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文本框 5"/>
          <p:cNvSpPr txBox="1">
            <a:spLocks noChangeArrowheads="1"/>
          </p:cNvSpPr>
          <p:nvPr/>
        </p:nvSpPr>
        <p:spPr bwMode="auto">
          <a:xfrm>
            <a:off x="729213" y="489113"/>
            <a:ext cx="9655207" cy="830997"/>
          </a:xfrm>
          <a:prstGeom prst="rect">
            <a:avLst/>
          </a:prstGeom>
          <a:noFill/>
          <a:ln w="9525">
            <a:noFill/>
            <a:miter lim="800000"/>
          </a:ln>
        </p:spPr>
        <p:txBody>
          <a:bodyPr wrap="none">
            <a:spAutoFit/>
          </a:bodyPr>
          <a:lstStyle/>
          <a:p>
            <a:r>
              <a:rPr lang="en-US" altLang="zh-CN" sz="2400" dirty="0" smtClean="0"/>
              <a:t>4.</a:t>
            </a:r>
            <a:r>
              <a:rPr lang="zh-CN" altLang="en-US" sz="2400" dirty="0" smtClean="0"/>
              <a:t>边沿触发的</a:t>
            </a:r>
            <a:r>
              <a:rPr lang="en-US" altLang="zh-CN" sz="2400" dirty="0" smtClean="0"/>
              <a:t>JK</a:t>
            </a:r>
            <a:r>
              <a:rPr lang="zh-CN" altLang="en-US" sz="2400" dirty="0" smtClean="0"/>
              <a:t>触发器各输入端波形图如图，试画出</a:t>
            </a:r>
            <a:r>
              <a:rPr lang="en-US" altLang="zh-CN" sz="2400" dirty="0" smtClean="0"/>
              <a:t>Q</a:t>
            </a:r>
            <a:r>
              <a:rPr lang="zh-CN" altLang="en-US" sz="2400" dirty="0" smtClean="0"/>
              <a:t>端对应的电压波</a:t>
            </a:r>
            <a:endParaRPr lang="en-US" altLang="zh-CN" sz="2400" dirty="0" smtClean="0"/>
          </a:p>
          <a:p>
            <a:r>
              <a:rPr lang="zh-CN" altLang="en-US" sz="2400" dirty="0" smtClean="0"/>
              <a:t>形</a:t>
            </a:r>
            <a:r>
              <a:rPr lang="en-US" altLang="zh-CN" sz="2400" dirty="0" smtClean="0"/>
              <a:t>.R/S</a:t>
            </a:r>
            <a:r>
              <a:rPr lang="zh-CN" altLang="en-US" sz="2400" dirty="0" smtClean="0"/>
              <a:t>为异步复位</a:t>
            </a:r>
            <a:r>
              <a:rPr lang="en-US" altLang="zh-CN" sz="2400" dirty="0" smtClean="0"/>
              <a:t>/</a:t>
            </a:r>
            <a:r>
              <a:rPr lang="zh-CN" altLang="en-US" sz="2400" dirty="0" smtClean="0"/>
              <a:t>置位端</a:t>
            </a:r>
            <a:endParaRPr lang="en-US" altLang="zh-CN" sz="2400" dirty="0" smtClean="0"/>
          </a:p>
        </p:txBody>
      </p:sp>
      <p:pic>
        <p:nvPicPr>
          <p:cNvPr id="17413" name="Picture 5"/>
          <p:cNvPicPr>
            <a:picLocks noChangeAspect="1" noChangeArrowheads="1"/>
          </p:cNvPicPr>
          <p:nvPr/>
        </p:nvPicPr>
        <p:blipFill>
          <a:blip r:embed="rId1"/>
          <a:srcRect/>
          <a:stretch>
            <a:fillRect/>
          </a:stretch>
        </p:blipFill>
        <p:spPr bwMode="auto">
          <a:xfrm>
            <a:off x="4814597" y="1555672"/>
            <a:ext cx="5551196" cy="4979126"/>
          </a:xfrm>
          <a:prstGeom prst="rect">
            <a:avLst/>
          </a:prstGeom>
          <a:noFill/>
          <a:ln w="9525">
            <a:noFill/>
            <a:miter lim="800000"/>
            <a:headEnd/>
            <a:tailEnd/>
          </a:ln>
          <a:effectLst/>
        </p:spPr>
      </p:pic>
      <p:pic>
        <p:nvPicPr>
          <p:cNvPr id="17415" name="Picture 7"/>
          <p:cNvPicPr>
            <a:picLocks noChangeAspect="1" noChangeArrowheads="1"/>
          </p:cNvPicPr>
          <p:nvPr/>
        </p:nvPicPr>
        <p:blipFill>
          <a:blip r:embed="rId2"/>
          <a:srcRect/>
          <a:stretch>
            <a:fillRect/>
          </a:stretch>
        </p:blipFill>
        <p:spPr bwMode="auto">
          <a:xfrm>
            <a:off x="124838" y="2341984"/>
            <a:ext cx="4716002" cy="242226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期中考试、三、5、…"/>
          <p:cNvSpPr txBox="1"/>
          <p:nvPr/>
        </p:nvSpPr>
        <p:spPr>
          <a:xfrm>
            <a:off x="1017269" y="1897379"/>
            <a:ext cx="10157461" cy="3213735"/>
          </a:xfrm>
          <a:prstGeom prst="rect">
            <a:avLst/>
          </a:prstGeom>
          <a:ln w="12700">
            <a:miter lim="400000"/>
          </a:ln>
        </p:spPr>
        <p:txBody>
          <a:bodyPr lIns="45718" tIns="45718" rIns="45718" bIns="45718">
            <a:spAutoFit/>
          </a:bodyPr>
          <a:lstStyle/>
          <a:p>
            <a:pPr>
              <a:defRPr sz="2900">
                <a:latin typeface="Century Gothic"/>
                <a:ea typeface="Century Gothic"/>
                <a:cs typeface="Century Gothic"/>
                <a:sym typeface="Century Gothic"/>
              </a:defRPr>
            </a:pPr>
            <a:r>
              <a:rPr lang="en-US"/>
              <a:t>5.</a:t>
            </a:r>
            <a:endParaRPr lang="en-US"/>
          </a:p>
          <a:p>
            <a:pPr>
              <a:defRPr sz="2900">
                <a:latin typeface="Century Gothic"/>
                <a:ea typeface="Century Gothic"/>
                <a:cs typeface="Century Gothic"/>
                <a:sym typeface="Century Gothic"/>
              </a:defRPr>
            </a:pPr>
          </a:p>
          <a:p>
            <a:pPr>
              <a:defRPr sz="2900">
                <a:latin typeface="Century Gothic"/>
                <a:ea typeface="Century Gothic"/>
                <a:cs typeface="Century Gothic"/>
                <a:sym typeface="Century Gothic"/>
              </a:defRPr>
            </a:pPr>
            <a:r>
              <a:t>题目：</a:t>
            </a:r>
          </a:p>
          <a:p>
            <a:pPr>
              <a:defRPr sz="2900">
                <a:latin typeface="Century Gothic"/>
                <a:ea typeface="Century Gothic"/>
                <a:cs typeface="Century Gothic"/>
                <a:sym typeface="Century Gothic"/>
              </a:defRPr>
            </a:pPr>
            <a:br/>
            <a:r>
              <a:t>用4位全加器74LS283和门电路构成8位二进制数的求补电路，</a:t>
            </a:r>
          </a:p>
          <a:p>
            <a:pPr>
              <a:defRPr sz="2900">
                <a:latin typeface="Century Gothic"/>
                <a:ea typeface="Century Gothic"/>
                <a:cs typeface="Century Gothic"/>
                <a:sym typeface="Century Gothic"/>
              </a:defRPr>
            </a:pPr>
            <a:r>
              <a:t>C0-1为进位输入端</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1"/>
          <a:stretch>
            <a:fillRect/>
          </a:stretch>
        </p:blipFill>
        <p:spPr>
          <a:xfrm>
            <a:off x="872413" y="622167"/>
            <a:ext cx="10447173" cy="5613666"/>
          </a:xfrm>
          <a:prstGeom prst="rect">
            <a:avLst/>
          </a:prstGeom>
          <a:ln w="12700">
            <a:miter lim="400000"/>
            <a:headEnd/>
            <a:tailEnd/>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解题思路：…"/>
          <p:cNvSpPr txBox="1"/>
          <p:nvPr/>
        </p:nvSpPr>
        <p:spPr>
          <a:xfrm>
            <a:off x="1143415" y="1865629"/>
            <a:ext cx="9905170" cy="3126739"/>
          </a:xfrm>
          <a:prstGeom prst="rect">
            <a:avLst/>
          </a:prstGeom>
          <a:ln w="12700">
            <a:miter lim="400000"/>
          </a:ln>
        </p:spPr>
        <p:txBody>
          <a:bodyPr lIns="45718" tIns="45718" rIns="45718" bIns="45718">
            <a:spAutoFit/>
          </a:bodyPr>
          <a:lstStyle/>
          <a:p>
            <a:pPr>
              <a:defRPr sz="3500">
                <a:latin typeface="Century Gothic"/>
                <a:ea typeface="Century Gothic"/>
                <a:cs typeface="Century Gothic"/>
                <a:sym typeface="Century Gothic"/>
              </a:defRPr>
            </a:pPr>
            <a:r>
              <a:t>解题思路：</a:t>
            </a:r>
          </a:p>
          <a:p>
            <a:pPr>
              <a:defRPr sz="3500">
                <a:latin typeface="Century Gothic"/>
                <a:ea typeface="Century Gothic"/>
                <a:cs typeface="Century Gothic"/>
                <a:sym typeface="Century Gothic"/>
              </a:defRPr>
            </a:pPr>
          </a:p>
          <a:p>
            <a:pPr>
              <a:defRPr sz="3500">
                <a:latin typeface="Century Gothic"/>
                <a:ea typeface="Century Gothic"/>
                <a:cs typeface="Century Gothic"/>
                <a:sym typeface="Century Gothic"/>
              </a:defRPr>
            </a:pPr>
            <a:r>
              <a:t>1、求补？（8位二进制数的求补电路）</a:t>
            </a:r>
          </a:p>
          <a:p>
            <a:pPr>
              <a:defRPr sz="3500">
                <a:latin typeface="Century Gothic"/>
                <a:ea typeface="Century Gothic"/>
                <a:cs typeface="Century Gothic"/>
                <a:sym typeface="Century Gothic"/>
              </a:defRPr>
            </a:pPr>
            <a:r>
              <a:t>2、加法器？（4位全加器74LS283）</a:t>
            </a:r>
          </a:p>
          <a:p>
            <a:pPr>
              <a:defRPr sz="3500">
                <a:latin typeface="Century Gothic"/>
                <a:ea typeface="Century Gothic"/>
                <a:cs typeface="Century Gothic"/>
                <a:sym typeface="Century Gothic"/>
              </a:defRPr>
            </a:pPr>
            <a:r>
              <a:t>3、进位？（ C0-1为进位输入端）</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1、求补： ==求补码 ==原码（就是你的输入）取反+1"/>
          <p:cNvSpPr txBox="1"/>
          <p:nvPr/>
        </p:nvSpPr>
        <p:spPr>
          <a:xfrm>
            <a:off x="1568079" y="2449829"/>
            <a:ext cx="9055842" cy="1958339"/>
          </a:xfrm>
          <a:prstGeom prst="rect">
            <a:avLst/>
          </a:prstGeom>
          <a:ln w="12700">
            <a:miter lim="400000"/>
          </a:ln>
        </p:spPr>
        <p:txBody>
          <a:bodyPr lIns="45718" tIns="45718" rIns="45718" bIns="45718">
            <a:spAutoFit/>
          </a:bodyPr>
          <a:lstStyle/>
          <a:p>
            <a:pPr>
              <a:defRPr sz="3500">
                <a:latin typeface="Century Gothic"/>
                <a:ea typeface="Century Gothic"/>
                <a:cs typeface="Century Gothic"/>
                <a:sym typeface="Century Gothic"/>
              </a:defRPr>
            </a:pPr>
            <a:r>
              <a:t>1、求补：</a:t>
            </a:r>
            <a:br/>
            <a:r>
              <a:t>==求补码</a:t>
            </a:r>
            <a:br/>
            <a:r>
              <a:t>==原码（就是你的输入）取反+1</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第一步：先求反码 原码（就是你的输入）取反"/>
          <p:cNvSpPr txBox="1"/>
          <p:nvPr/>
        </p:nvSpPr>
        <p:spPr>
          <a:xfrm>
            <a:off x="1568079" y="2760979"/>
            <a:ext cx="9055842" cy="1336039"/>
          </a:xfrm>
          <a:prstGeom prst="rect">
            <a:avLst/>
          </a:prstGeom>
          <a:ln w="12700">
            <a:miter lim="400000"/>
          </a:ln>
        </p:spPr>
        <p:txBody>
          <a:bodyPr lIns="45718" tIns="45718" rIns="45718" bIns="45718">
            <a:spAutoFit/>
          </a:bodyPr>
          <a:lstStyle/>
          <a:p>
            <a:pPr>
              <a:defRPr sz="3500">
                <a:latin typeface="Century Gothic"/>
                <a:ea typeface="Century Gothic"/>
                <a:cs typeface="Century Gothic"/>
                <a:sym typeface="Century Gothic"/>
              </a:defRPr>
            </a:pPr>
            <a:r>
              <a:t>第一步：先求反码</a:t>
            </a:r>
            <a:br/>
            <a:r>
              <a:t>原码（就是你的输入）取反</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Image" descr="Image"/>
          <p:cNvPicPr>
            <a:picLocks noChangeAspect="1"/>
          </p:cNvPicPr>
          <p:nvPr/>
        </p:nvPicPr>
        <p:blipFill>
          <a:blip r:embed="rId1"/>
          <a:stretch>
            <a:fillRect/>
          </a:stretch>
        </p:blipFill>
        <p:spPr>
          <a:xfrm>
            <a:off x="959498" y="631656"/>
            <a:ext cx="10273004" cy="5594688"/>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3555" name="文本框 4"/>
          <p:cNvSpPr txBox="1"/>
          <p:nvPr/>
        </p:nvSpPr>
        <p:spPr>
          <a:xfrm>
            <a:off x="831850" y="1273175"/>
            <a:ext cx="10279063" cy="4619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6.</a:t>
            </a:r>
            <a:r>
              <a:rPr lang="zh-CN" altLang="en-US" sz="2400" dirty="0">
                <a:solidFill>
                  <a:schemeClr val="tx1"/>
                </a:solidFill>
                <a:ea typeface="宋体" panose="02010600030101010101" pitchFamily="2" charset="-122"/>
              </a:rPr>
              <a:t>四位扭环形计数器，初始状态是</a:t>
            </a:r>
            <a:r>
              <a:rPr lang="en-US" altLang="zh-CN" sz="2400" dirty="0">
                <a:solidFill>
                  <a:schemeClr val="tx1"/>
                </a:solidFill>
                <a:ea typeface="宋体" panose="02010600030101010101" pitchFamily="2" charset="-122"/>
              </a:rPr>
              <a:t>1100</a:t>
            </a:r>
            <a:r>
              <a:rPr lang="zh-CN" altLang="en-US" sz="2400" dirty="0">
                <a:solidFill>
                  <a:schemeClr val="tx1"/>
                </a:solidFill>
                <a:ea typeface="宋体" panose="02010600030101010101" pitchFamily="2" charset="-122"/>
              </a:rPr>
              <a:t>，则经过</a:t>
            </a:r>
            <a:r>
              <a:rPr lang="en-US" altLang="zh-CN" sz="2400" dirty="0">
                <a:solidFill>
                  <a:schemeClr val="tx1"/>
                </a:solidFill>
                <a:ea typeface="宋体" panose="02010600030101010101" pitchFamily="2" charset="-122"/>
              </a:rPr>
              <a:t>5</a:t>
            </a:r>
            <a:r>
              <a:rPr lang="zh-CN" altLang="en-US" sz="2400" dirty="0">
                <a:solidFill>
                  <a:schemeClr val="tx1"/>
                </a:solidFill>
                <a:ea typeface="宋体" panose="02010600030101010101" pitchFamily="2" charset="-122"/>
              </a:rPr>
              <a:t>个时钟后，状态为</a:t>
            </a:r>
            <a:r>
              <a:rPr lang="zh-CN" altLang="en-US" sz="2400" u="sng" dirty="0">
                <a:solidFill>
                  <a:schemeClr val="tx1"/>
                </a:solidFill>
                <a:ea typeface="宋体" panose="02010600030101010101" pitchFamily="2" charset="-122"/>
              </a:rPr>
              <a:t>        </a:t>
            </a:r>
            <a:r>
              <a:rPr lang="en-US" altLang="zh-CN" sz="2400" u="sng"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3556" name="文本框 6"/>
          <p:cNvSpPr txBox="1"/>
          <p:nvPr/>
        </p:nvSpPr>
        <p:spPr>
          <a:xfrm>
            <a:off x="965200" y="1906588"/>
            <a:ext cx="1108075"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a:t>
            </a:r>
            <a:endParaRPr lang="en-US" altLang="zh-CN" sz="2400" dirty="0">
              <a:solidFill>
                <a:schemeClr val="tx1"/>
              </a:solidFill>
              <a:latin typeface="宋体" panose="02010600030101010101" pitchFamily="2" charset="-122"/>
              <a:ea typeface="宋体" panose="02010600030101010101" pitchFamily="2" charset="-122"/>
            </a:endParaRPr>
          </a:p>
        </p:txBody>
      </p:sp>
      <p:pic>
        <p:nvPicPr>
          <p:cNvPr id="23557" name="图片 3"/>
          <p:cNvPicPr>
            <a:picLocks noChangeAspect="1"/>
          </p:cNvPicPr>
          <p:nvPr/>
        </p:nvPicPr>
        <p:blipFill>
          <a:blip r:embed="rId1"/>
          <a:stretch>
            <a:fillRect/>
          </a:stretch>
        </p:blipFill>
        <p:spPr>
          <a:xfrm>
            <a:off x="1943100" y="1773238"/>
            <a:ext cx="5268913" cy="3365500"/>
          </a:xfrm>
          <a:prstGeom prst="rect">
            <a:avLst/>
          </a:prstGeom>
          <a:noFill/>
          <a:ln w="9525">
            <a:noFill/>
          </a:ln>
        </p:spPr>
      </p:pic>
      <p:pic>
        <p:nvPicPr>
          <p:cNvPr id="23558" name="图片 5"/>
          <p:cNvPicPr>
            <a:picLocks noChangeAspect="1"/>
          </p:cNvPicPr>
          <p:nvPr/>
        </p:nvPicPr>
        <p:blipFill>
          <a:blip r:embed="rId2"/>
          <a:stretch>
            <a:fillRect/>
          </a:stretch>
        </p:blipFill>
        <p:spPr>
          <a:xfrm>
            <a:off x="1519238" y="5283200"/>
            <a:ext cx="5824537" cy="1452563"/>
          </a:xfrm>
          <a:prstGeom prst="rect">
            <a:avLst/>
          </a:prstGeom>
          <a:noFill/>
          <a:ln w="9525">
            <a:noFill/>
          </a:ln>
        </p:spPr>
      </p:pic>
      <p:sp>
        <p:nvSpPr>
          <p:cNvPr id="23559" name="文本框 7"/>
          <p:cNvSpPr txBox="1"/>
          <p:nvPr/>
        </p:nvSpPr>
        <p:spPr>
          <a:xfrm>
            <a:off x="7593013" y="2300288"/>
            <a:ext cx="3079750" cy="1568450"/>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由状态转移图可知，初态为</a:t>
            </a:r>
            <a:r>
              <a:rPr lang="en-US" altLang="zh-CN" sz="2400" dirty="0">
                <a:solidFill>
                  <a:schemeClr val="tx1"/>
                </a:solidFill>
                <a:ea typeface="宋体" panose="02010600030101010101" pitchFamily="2" charset="-122"/>
              </a:rPr>
              <a:t>1100</a:t>
            </a:r>
            <a:r>
              <a:rPr lang="zh-CN" altLang="en-US" sz="2400" dirty="0">
                <a:solidFill>
                  <a:schemeClr val="tx1"/>
                </a:solidFill>
                <a:ea typeface="宋体" panose="02010600030101010101" pitchFamily="2" charset="-122"/>
              </a:rPr>
              <a:t>，经过五个时钟后，状态将变为</a:t>
            </a:r>
            <a:r>
              <a:rPr lang="en-US" altLang="zh-CN" sz="2400" dirty="0">
                <a:solidFill>
                  <a:schemeClr val="tx1"/>
                </a:solidFill>
                <a:ea typeface="宋体" panose="02010600030101010101" pitchFamily="2" charset="-122"/>
              </a:rPr>
              <a:t>0111.</a:t>
            </a:r>
            <a:endParaRPr lang="zh-CN" altLang="en-US" sz="2400" dirty="0">
              <a:solidFill>
                <a:schemeClr val="tx1"/>
              </a:solidFill>
              <a:ea typeface="宋体" panose="02010600030101010101" pitchFamily="2" charset="-122"/>
            </a:endParaRPr>
          </a:p>
        </p:txBody>
      </p:sp>
      <p:sp>
        <p:nvSpPr>
          <p:cNvPr id="23560" name="文本框 8"/>
          <p:cNvSpPr txBox="1"/>
          <p:nvPr/>
        </p:nvSpPr>
        <p:spPr>
          <a:xfrm>
            <a:off x="7705725" y="4511675"/>
            <a:ext cx="3143250" cy="1570038"/>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答案：</a:t>
            </a:r>
            <a:r>
              <a:rPr lang="en-US" altLang="zh-CN" sz="2400" dirty="0">
                <a:solidFill>
                  <a:schemeClr val="tx1"/>
                </a:solidFill>
                <a:ea typeface="宋体" panose="02010600030101010101" pitchFamily="2" charset="-122"/>
              </a:rPr>
              <a:t>0111</a:t>
            </a:r>
            <a:endParaRPr lang="en-US" altLang="zh-CN" sz="2400" dirty="0">
              <a:solidFill>
                <a:schemeClr val="tx1"/>
              </a:solidFill>
              <a:ea typeface="宋体" panose="02010600030101010101" pitchFamily="2" charset="-122"/>
            </a:endParaRPr>
          </a:p>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PS</a:t>
            </a:r>
            <a:r>
              <a:rPr lang="zh-CN" altLang="en-US" sz="2400" dirty="0">
                <a:solidFill>
                  <a:schemeClr val="tx1"/>
                </a:solidFill>
                <a:ea typeface="宋体" panose="02010600030101010101" pitchFamily="2" charset="-122"/>
              </a:rPr>
              <a:t>：如果考虑的是左移寄存器构成的，那么答案也可以是</a:t>
            </a:r>
            <a:r>
              <a:rPr lang="en-US" altLang="zh-CN" sz="2400" dirty="0">
                <a:solidFill>
                  <a:schemeClr val="tx1"/>
                </a:solidFill>
                <a:ea typeface="宋体" panose="02010600030101010101" pitchFamily="2" charset="-122"/>
              </a:rPr>
              <a:t>0001</a:t>
            </a:r>
            <a:endParaRPr lang="zh-CN" altLang="en-US" sz="2400" dirty="0">
              <a:solidFill>
                <a:schemeClr val="tx1"/>
              </a:solidFill>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2、利用加法器：…"/>
          <p:cNvSpPr txBox="1"/>
          <p:nvPr/>
        </p:nvSpPr>
        <p:spPr>
          <a:xfrm>
            <a:off x="1568077" y="2449829"/>
            <a:ext cx="9055845" cy="3126739"/>
          </a:xfrm>
          <a:prstGeom prst="rect">
            <a:avLst/>
          </a:prstGeom>
          <a:ln w="12700">
            <a:miter lim="400000"/>
          </a:ln>
        </p:spPr>
        <p:txBody>
          <a:bodyPr lIns="45718" tIns="45718" rIns="45718" bIns="45718">
            <a:spAutoFit/>
          </a:bodyPr>
          <a:lstStyle/>
          <a:p>
            <a:pPr>
              <a:defRPr sz="3500">
                <a:latin typeface="Century Gothic"/>
                <a:ea typeface="Century Gothic"/>
                <a:cs typeface="Century Gothic"/>
                <a:sym typeface="Century Gothic"/>
              </a:defRPr>
            </a:pPr>
            <a:r>
              <a:t>2、利用加法器：</a:t>
            </a:r>
          </a:p>
          <a:p>
            <a:pPr>
              <a:defRPr sz="3500">
                <a:latin typeface="Century Gothic"/>
                <a:ea typeface="Century Gothic"/>
                <a:cs typeface="Century Gothic"/>
                <a:sym typeface="Century Gothic"/>
              </a:defRPr>
            </a:pPr>
            <a:r>
              <a:t>取反后输出==取反后+0000</a:t>
            </a:r>
          </a:p>
          <a:p>
            <a:pPr>
              <a:defRPr sz="3500">
                <a:latin typeface="Century Gothic"/>
                <a:ea typeface="Century Gothic"/>
                <a:cs typeface="Century Gothic"/>
                <a:sym typeface="Century Gothic"/>
              </a:defRPr>
            </a:pPr>
          </a:p>
          <a:p>
            <a:pPr>
              <a:defRPr sz="3500">
                <a:latin typeface="Century Gothic"/>
                <a:ea typeface="Century Gothic"/>
                <a:cs typeface="Century Gothic"/>
                <a:sym typeface="Century Gothic"/>
              </a:defRPr>
            </a:pPr>
            <a:r>
              <a:t>3、利用“ C0-1为进位输入端”：</a:t>
            </a:r>
          </a:p>
          <a:p>
            <a:pPr>
              <a:defRPr sz="3500">
                <a:latin typeface="Century Gothic"/>
                <a:ea typeface="Century Gothic"/>
                <a:cs typeface="Century Gothic"/>
                <a:sym typeface="Century Gothic"/>
              </a:defRPr>
            </a:pPr>
            <a:r>
              <a:t>右边的74LS283进位输入1，相当于+1</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最终结果"/>
          <p:cNvSpPr txBox="1"/>
          <p:nvPr/>
        </p:nvSpPr>
        <p:spPr>
          <a:xfrm>
            <a:off x="943465" y="716281"/>
            <a:ext cx="1526539" cy="599439"/>
          </a:xfrm>
          <a:prstGeom prst="rect">
            <a:avLst/>
          </a:prstGeom>
          <a:ln w="12700">
            <a:miter lim="400000"/>
          </a:ln>
        </p:spPr>
        <p:txBody>
          <a:bodyPr wrap="none" lIns="45718" tIns="45718" rIns="45718" bIns="45718">
            <a:spAutoFit/>
          </a:bodyPr>
          <a:lstStyle>
            <a:lvl1pPr>
              <a:defRPr sz="2800" b="1">
                <a:latin typeface="Century Gothic"/>
                <a:ea typeface="Century Gothic"/>
                <a:cs typeface="Century Gothic"/>
                <a:sym typeface="Century Gothic"/>
              </a:defRPr>
            </a:lvl1pPr>
          </a:lstStyle>
          <a:p>
            <a:r>
              <a:t>最终结果</a:t>
            </a:r>
          </a:p>
        </p:txBody>
      </p:sp>
      <p:pic>
        <p:nvPicPr>
          <p:cNvPr id="308" name="Image" descr="Image"/>
          <p:cNvPicPr>
            <a:picLocks noChangeAspect="1"/>
          </p:cNvPicPr>
          <p:nvPr/>
        </p:nvPicPr>
        <p:blipFill>
          <a:blip r:embed="rId1"/>
          <a:stretch>
            <a:fillRect/>
          </a:stretch>
        </p:blipFill>
        <p:spPr>
          <a:xfrm>
            <a:off x="1333459" y="1393076"/>
            <a:ext cx="9525082" cy="5043786"/>
          </a:xfrm>
          <a:prstGeom prst="rect">
            <a:avLst/>
          </a:prstGeom>
          <a:ln w="12700">
            <a:miter lim="400000"/>
            <a:headEnd/>
            <a:tailEnd/>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文本框 3"/>
          <p:cNvSpPr txBox="1"/>
          <p:nvPr/>
        </p:nvSpPr>
        <p:spPr>
          <a:xfrm>
            <a:off x="625475" y="461963"/>
            <a:ext cx="969963" cy="461962"/>
          </a:xfrm>
          <a:prstGeom prst="rect">
            <a:avLst/>
          </a:prstGeom>
          <a:noFill/>
          <a:ln w="9525">
            <a:noFill/>
          </a:ln>
        </p:spPr>
        <p:txBody>
          <a:bodyPr wrap="none">
            <a:spAutoFit/>
          </a:bodyPr>
          <a:p>
            <a:pPr eaLnBrk="1" hangingPunct="1"/>
            <a:r>
              <a:rPr lang="zh-CN" altLang="en-US" sz="2400" dirty="0">
                <a:latin typeface="Century Gothic" pitchFamily="34" charset="0"/>
                <a:ea typeface="宋体" panose="02010600030101010101" pitchFamily="2" charset="-122"/>
              </a:rPr>
              <a:t>三、</a:t>
            </a:r>
            <a:r>
              <a:rPr lang="en-US" altLang="zh-CN" sz="2400" dirty="0">
                <a:latin typeface="Century Gothic" pitchFamily="34" charset="0"/>
                <a:ea typeface="宋体" panose="02010600030101010101" pitchFamily="2" charset="-122"/>
              </a:rPr>
              <a:t>6</a:t>
            </a:r>
            <a:endParaRPr lang="zh-CN" altLang="en-US" sz="2400" dirty="0">
              <a:latin typeface="Century Gothic" pitchFamily="34" charset="0"/>
              <a:ea typeface="宋体" panose="02010600030101010101" pitchFamily="2" charset="-122"/>
            </a:endParaRPr>
          </a:p>
        </p:txBody>
      </p:sp>
      <p:pic>
        <p:nvPicPr>
          <p:cNvPr id="15363" name="图片 2"/>
          <p:cNvPicPr>
            <a:picLocks noChangeAspect="1"/>
          </p:cNvPicPr>
          <p:nvPr/>
        </p:nvPicPr>
        <p:blipFill>
          <a:blip r:embed="rId1"/>
          <a:srcRect l="6398" t="23232" r="16589" b="28340"/>
          <a:stretch>
            <a:fillRect/>
          </a:stretch>
        </p:blipFill>
        <p:spPr>
          <a:xfrm>
            <a:off x="1111250" y="923925"/>
            <a:ext cx="7800975" cy="2759075"/>
          </a:xfrm>
          <a:prstGeom prst="rect">
            <a:avLst/>
          </a:prstGeom>
          <a:noFill/>
          <a:ln w="9525">
            <a:noFill/>
          </a:ln>
        </p:spPr>
      </p:pic>
      <p:sp>
        <p:nvSpPr>
          <p:cNvPr id="15364" name="文本框 3"/>
          <p:cNvSpPr txBox="1"/>
          <p:nvPr/>
        </p:nvSpPr>
        <p:spPr>
          <a:xfrm>
            <a:off x="701675" y="3937000"/>
            <a:ext cx="2767013" cy="923925"/>
          </a:xfrm>
          <a:prstGeom prst="rect">
            <a:avLst/>
          </a:prstGeom>
          <a:noFill/>
          <a:ln w="9525">
            <a:noFill/>
          </a:ln>
        </p:spPr>
        <p:txBody>
          <a:bodyPr wrap="none">
            <a:spAutoFit/>
          </a:bodyPr>
          <a:p>
            <a:pPr eaLnBrk="1" hangingPunct="1"/>
            <a:r>
              <a:rPr lang="zh-CN" altLang="en-US" dirty="0">
                <a:latin typeface="Century Gothic" pitchFamily="34" charset="0"/>
                <a:ea typeface="宋体" panose="02010600030101010101" pitchFamily="2" charset="-122"/>
              </a:rPr>
              <a:t>解析</a:t>
            </a:r>
            <a:r>
              <a:rPr lang="en-US" altLang="zh-CN" dirty="0">
                <a:latin typeface="Century Gothic" pitchFamily="34" charset="0"/>
                <a:ea typeface="宋体" panose="02010600030101010101" pitchFamily="2" charset="-122"/>
              </a:rPr>
              <a:t>:</a:t>
            </a:r>
            <a:endParaRPr lang="en-US" altLang="zh-CN" dirty="0">
              <a:latin typeface="Century Gothic" pitchFamily="34" charset="0"/>
              <a:ea typeface="宋体" panose="02010600030101010101" pitchFamily="2" charset="-122"/>
            </a:endParaRPr>
          </a:p>
          <a:p>
            <a:pPr eaLnBrk="1" hangingPunct="1"/>
            <a:r>
              <a:rPr lang="en-US" altLang="zh-CN" dirty="0">
                <a:latin typeface="Century Gothic" pitchFamily="34" charset="0"/>
                <a:ea typeface="宋体" panose="02010600030101010101" pitchFamily="2" charset="-122"/>
              </a:rPr>
              <a:t>	JK</a:t>
            </a:r>
            <a:r>
              <a:rPr lang="zh-CN" altLang="en-US" dirty="0">
                <a:latin typeface="Century Gothic" pitchFamily="34" charset="0"/>
                <a:ea typeface="宋体" panose="02010600030101010101" pitchFamily="2" charset="-122"/>
              </a:rPr>
              <a:t>触发器特征方程</a:t>
            </a:r>
            <a:r>
              <a:rPr lang="en-US" altLang="zh-CN" dirty="0">
                <a:latin typeface="Century Gothic" pitchFamily="34" charset="0"/>
                <a:ea typeface="宋体" panose="02010600030101010101" pitchFamily="2" charset="-122"/>
              </a:rPr>
              <a:t>:   </a:t>
            </a:r>
            <a:endParaRPr lang="en-US" altLang="zh-CN" dirty="0">
              <a:latin typeface="Century Gothic" pitchFamily="34" charset="0"/>
              <a:ea typeface="宋体" panose="02010600030101010101" pitchFamily="2" charset="-122"/>
            </a:endParaRPr>
          </a:p>
          <a:p>
            <a:pPr eaLnBrk="1" hangingPunct="1"/>
            <a:endParaRPr lang="zh-CN" altLang="en-US" dirty="0">
              <a:latin typeface="Century Gothic" pitchFamily="34" charset="0"/>
              <a:ea typeface="宋体" panose="02010600030101010101" pitchFamily="2" charset="-122"/>
            </a:endParaRPr>
          </a:p>
        </p:txBody>
      </p:sp>
      <p:pic>
        <p:nvPicPr>
          <p:cNvPr id="15365" name="Picture 10"/>
          <p:cNvPicPr>
            <a:picLocks noChangeAspect="1"/>
          </p:cNvPicPr>
          <p:nvPr/>
        </p:nvPicPr>
        <p:blipFill>
          <a:blip r:embed="rId2"/>
          <a:stretch>
            <a:fillRect/>
          </a:stretch>
        </p:blipFill>
        <p:spPr>
          <a:xfrm>
            <a:off x="3279775" y="4232275"/>
            <a:ext cx="3629025" cy="1009650"/>
          </a:xfrm>
          <a:prstGeom prst="rect">
            <a:avLst/>
          </a:prstGeom>
          <a:noFill/>
          <a:ln w="9525">
            <a:noFill/>
          </a:ln>
        </p:spPr>
      </p:pic>
      <p:sp>
        <p:nvSpPr>
          <p:cNvPr id="15366" name="文本框 5"/>
          <p:cNvSpPr txBox="1"/>
          <p:nvPr/>
        </p:nvSpPr>
        <p:spPr>
          <a:xfrm>
            <a:off x="960438" y="5537200"/>
            <a:ext cx="2390775" cy="368300"/>
          </a:xfrm>
          <a:prstGeom prst="rect">
            <a:avLst/>
          </a:prstGeom>
          <a:noFill/>
          <a:ln w="9525">
            <a:noFill/>
          </a:ln>
        </p:spPr>
        <p:txBody>
          <a:bodyPr wrap="none">
            <a:spAutoFit/>
          </a:bodyPr>
          <a:p>
            <a:pPr eaLnBrk="1" hangingPunct="1"/>
            <a:r>
              <a:rPr lang="zh-CN" altLang="en-US" dirty="0">
                <a:latin typeface="Century Gothic" pitchFamily="34" charset="0"/>
                <a:ea typeface="宋体" panose="02010600030101010101" pitchFamily="2" charset="-122"/>
              </a:rPr>
              <a:t>数据选择器逻辑函数</a:t>
            </a:r>
            <a:r>
              <a:rPr lang="en-US" altLang="zh-CN" dirty="0">
                <a:latin typeface="Century Gothic" pitchFamily="34" charset="0"/>
                <a:ea typeface="宋体" panose="02010600030101010101" pitchFamily="2" charset="-122"/>
              </a:rPr>
              <a:t>: </a:t>
            </a:r>
            <a:endParaRPr lang="zh-CN" altLang="en-US" dirty="0">
              <a:latin typeface="Century Gothic" pitchFamily="34" charset="0"/>
              <a:ea typeface="宋体" panose="02010600030101010101" pitchFamily="2" charset="-122"/>
            </a:endParaRPr>
          </a:p>
        </p:txBody>
      </p:sp>
      <p:pic>
        <p:nvPicPr>
          <p:cNvPr id="15367" name="Picture 12"/>
          <p:cNvPicPr>
            <a:picLocks noChangeAspect="1"/>
          </p:cNvPicPr>
          <p:nvPr/>
        </p:nvPicPr>
        <p:blipFill>
          <a:blip r:embed="rId3"/>
          <a:stretch>
            <a:fillRect/>
          </a:stretch>
        </p:blipFill>
        <p:spPr>
          <a:xfrm>
            <a:off x="3282950" y="5535613"/>
            <a:ext cx="5000625" cy="104775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3"/>
          <p:cNvSpPr txBox="1">
            <a:spLocks noChangeArrowheads="1"/>
          </p:cNvSpPr>
          <p:nvPr/>
        </p:nvSpPr>
        <p:spPr bwMode="auto">
          <a:xfrm>
            <a:off x="296369" y="23278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ja-JP" altLang="en-US" sz="2400">
                <a:latin typeface="PingFang SC" panose="020B0400000000000000" pitchFamily="34" charset="-122"/>
                <a:ea typeface="PingFang SC" panose="020B0400000000000000" pitchFamily="34" charset="-122"/>
              </a:rPr>
              <a:t>解答题</a:t>
            </a:r>
            <a:r>
              <a:rPr lang="zh-CN" altLang="en-US" sz="2400" dirty="0">
                <a:latin typeface="PingFang SC" panose="020B0400000000000000" pitchFamily="34" charset="-122"/>
                <a:ea typeface="PingFang SC" panose="020B0400000000000000" pitchFamily="34" charset="-122"/>
              </a:rPr>
              <a:t>：</a:t>
            </a:r>
            <a:endParaRPr lang="zh-CN" altLang="en-US" sz="2400" dirty="0">
              <a:latin typeface="PingFang SC" panose="020B0400000000000000" pitchFamily="34" charset="-122"/>
              <a:ea typeface="PingFang SC" panose="020B0400000000000000" pitchFamily="34" charset="-122"/>
            </a:endParaRPr>
          </a:p>
        </p:txBody>
      </p:sp>
      <p:sp>
        <p:nvSpPr>
          <p:cNvPr id="2" name="Rectangle 1"/>
          <p:cNvSpPr/>
          <p:nvPr/>
        </p:nvSpPr>
        <p:spPr>
          <a:xfrm>
            <a:off x="195497" y="2676584"/>
            <a:ext cx="2653341" cy="133481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195497" y="4011393"/>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576230" y="4011394"/>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955391" y="401139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1335338" y="401139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1713713" y="401139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2092088" y="4011397"/>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2470463" y="4011398"/>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195496" y="2298204"/>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574658" y="229820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953819" y="229820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p:cNvSpPr/>
          <p:nvPr/>
        </p:nvSpPr>
        <p:spPr>
          <a:xfrm>
            <a:off x="1333766" y="229820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1712141" y="2298207"/>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a:off x="2090516" y="2298208"/>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p:cNvSpPr/>
          <p:nvPr/>
        </p:nvSpPr>
        <p:spPr>
          <a:xfrm>
            <a:off x="2468891" y="2298209"/>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p:cNvSpPr/>
          <p:nvPr/>
        </p:nvSpPr>
        <p:spPr>
          <a:xfrm>
            <a:off x="7044289" y="2676579"/>
            <a:ext cx="2653341" cy="133481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p:cNvSpPr/>
          <p:nvPr/>
        </p:nvSpPr>
        <p:spPr>
          <a:xfrm>
            <a:off x="7044289" y="4011388"/>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Rectangle 59"/>
          <p:cNvSpPr/>
          <p:nvPr/>
        </p:nvSpPr>
        <p:spPr>
          <a:xfrm>
            <a:off x="7425022" y="4011389"/>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p:cNvSpPr/>
          <p:nvPr/>
        </p:nvSpPr>
        <p:spPr>
          <a:xfrm>
            <a:off x="7804183" y="4011390"/>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p:cNvSpPr/>
          <p:nvPr/>
        </p:nvSpPr>
        <p:spPr>
          <a:xfrm>
            <a:off x="8184130" y="4011390"/>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Rectangle 62"/>
          <p:cNvSpPr/>
          <p:nvPr/>
        </p:nvSpPr>
        <p:spPr>
          <a:xfrm>
            <a:off x="8562505" y="4011391"/>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Rectangle 63"/>
          <p:cNvSpPr/>
          <p:nvPr/>
        </p:nvSpPr>
        <p:spPr>
          <a:xfrm>
            <a:off x="8940880" y="4011392"/>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Rectangle 64"/>
          <p:cNvSpPr/>
          <p:nvPr/>
        </p:nvSpPr>
        <p:spPr>
          <a:xfrm>
            <a:off x="9319255" y="4011393"/>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65"/>
          <p:cNvSpPr/>
          <p:nvPr/>
        </p:nvSpPr>
        <p:spPr>
          <a:xfrm>
            <a:off x="7044288" y="2298199"/>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Rectangle 66"/>
          <p:cNvSpPr/>
          <p:nvPr/>
        </p:nvSpPr>
        <p:spPr>
          <a:xfrm>
            <a:off x="7423450" y="2298200"/>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Rectangle 67"/>
          <p:cNvSpPr/>
          <p:nvPr/>
        </p:nvSpPr>
        <p:spPr>
          <a:xfrm>
            <a:off x="7802611" y="2298201"/>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Rectangle 68"/>
          <p:cNvSpPr/>
          <p:nvPr/>
        </p:nvSpPr>
        <p:spPr>
          <a:xfrm>
            <a:off x="8182558" y="2298201"/>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0" name="Rectangle 69"/>
          <p:cNvSpPr/>
          <p:nvPr/>
        </p:nvSpPr>
        <p:spPr>
          <a:xfrm>
            <a:off x="8560933" y="2298202"/>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Rectangle 70"/>
          <p:cNvSpPr/>
          <p:nvPr/>
        </p:nvSpPr>
        <p:spPr>
          <a:xfrm>
            <a:off x="8939308" y="2298203"/>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ectangle 71"/>
          <p:cNvSpPr/>
          <p:nvPr/>
        </p:nvSpPr>
        <p:spPr>
          <a:xfrm>
            <a:off x="9317683" y="2298204"/>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1" name="Elbow Connector 80"/>
          <p:cNvCxnSpPr>
            <a:stCxn id="9" idx="0"/>
          </p:cNvCxnSpPr>
          <p:nvPr/>
        </p:nvCxnSpPr>
        <p:spPr>
          <a:xfrm rot="16200000" flipV="1">
            <a:off x="740929" y="3607744"/>
            <a:ext cx="363312" cy="443989"/>
          </a:xfrm>
          <a:prstGeom prst="bentConnector2">
            <a:avLst/>
          </a:prstGeom>
        </p:spPr>
        <p:style>
          <a:lnRef idx="1">
            <a:schemeClr val="dk1"/>
          </a:lnRef>
          <a:fillRef idx="0">
            <a:schemeClr val="dk1"/>
          </a:fillRef>
          <a:effectRef idx="0">
            <a:schemeClr val="dk1"/>
          </a:effectRef>
          <a:fontRef idx="minor">
            <a:schemeClr val="tx1"/>
          </a:fontRef>
        </p:style>
      </p:cxnSp>
      <p:cxnSp>
        <p:nvCxnSpPr>
          <p:cNvPr id="82" name="Elbow Connector 81"/>
          <p:cNvCxnSpPr>
            <a:stCxn id="10" idx="0"/>
          </p:cNvCxnSpPr>
          <p:nvPr/>
        </p:nvCxnSpPr>
        <p:spPr>
          <a:xfrm rot="5400000" flipH="1" flipV="1">
            <a:off x="1410097" y="3647096"/>
            <a:ext cx="478729" cy="249870"/>
          </a:xfrm>
          <a:prstGeom prst="bentConnector2">
            <a:avLst/>
          </a:prstGeom>
        </p:spPr>
        <p:style>
          <a:lnRef idx="1">
            <a:schemeClr val="dk1"/>
          </a:lnRef>
          <a:fillRef idx="0">
            <a:schemeClr val="dk1"/>
          </a:fillRef>
          <a:effectRef idx="0">
            <a:schemeClr val="dk1"/>
          </a:effectRef>
          <a:fontRef idx="minor">
            <a:schemeClr val="tx1"/>
          </a:fontRef>
        </p:style>
      </p:cxnSp>
      <p:cxnSp>
        <p:nvCxnSpPr>
          <p:cNvPr id="83" name="Elbow Connector 82"/>
          <p:cNvCxnSpPr>
            <a:stCxn id="11" idx="0"/>
          </p:cNvCxnSpPr>
          <p:nvPr/>
        </p:nvCxnSpPr>
        <p:spPr>
          <a:xfrm rot="16200000" flipV="1">
            <a:off x="1714700" y="3823195"/>
            <a:ext cx="247897" cy="128506"/>
          </a:xfrm>
          <a:prstGeom prst="bentConnector4">
            <a:avLst>
              <a:gd name="adj1" fmla="val 26721"/>
              <a:gd name="adj2" fmla="val 224359"/>
            </a:avLst>
          </a:prstGeom>
        </p:spPr>
        <p:style>
          <a:lnRef idx="1">
            <a:schemeClr val="dk1"/>
          </a:lnRef>
          <a:fillRef idx="0">
            <a:schemeClr val="dk1"/>
          </a:fillRef>
          <a:effectRef idx="0">
            <a:schemeClr val="dk1"/>
          </a:effectRef>
          <a:fontRef idx="minor">
            <a:schemeClr val="tx1"/>
          </a:fontRef>
        </p:style>
      </p:cxnSp>
      <p:grpSp>
        <p:nvGrpSpPr>
          <p:cNvPr id="158" name="Group 157"/>
          <p:cNvGrpSpPr/>
          <p:nvPr/>
        </p:nvGrpSpPr>
        <p:grpSpPr>
          <a:xfrm>
            <a:off x="2150364" y="2836598"/>
            <a:ext cx="258679" cy="461666"/>
            <a:chOff x="4362783" y="2716636"/>
            <a:chExt cx="258679" cy="461666"/>
          </a:xfrm>
        </p:grpSpPr>
        <p:sp>
          <p:nvSpPr>
            <p:cNvPr id="102" name="Rectangle 101"/>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4" name="Straight Connector 103"/>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9" name="Elbow Connector 98"/>
          <p:cNvCxnSpPr>
            <a:stCxn id="3" idx="0"/>
          </p:cNvCxnSpPr>
          <p:nvPr/>
        </p:nvCxnSpPr>
        <p:spPr>
          <a:xfrm rot="5400000" flipH="1" flipV="1">
            <a:off x="175246" y="3742106"/>
            <a:ext cx="478727" cy="59848"/>
          </a:xfrm>
          <a:prstGeom prst="bentConnector2">
            <a:avLst/>
          </a:prstGeom>
        </p:spPr>
        <p:style>
          <a:lnRef idx="1">
            <a:schemeClr val="dk1"/>
          </a:lnRef>
          <a:fillRef idx="0">
            <a:schemeClr val="dk1"/>
          </a:fillRef>
          <a:effectRef idx="0">
            <a:schemeClr val="dk1"/>
          </a:effectRef>
          <a:fontRef idx="minor">
            <a:schemeClr val="tx1"/>
          </a:fontRef>
        </p:style>
      </p:cxnSp>
      <p:cxnSp>
        <p:nvCxnSpPr>
          <p:cNvPr id="116" name="Elbow Connector 115"/>
          <p:cNvCxnSpPr>
            <a:stCxn id="8" idx="0"/>
          </p:cNvCxnSpPr>
          <p:nvPr/>
        </p:nvCxnSpPr>
        <p:spPr>
          <a:xfrm rot="16200000" flipV="1">
            <a:off x="481028" y="3727004"/>
            <a:ext cx="247895" cy="320886"/>
          </a:xfrm>
          <a:prstGeom prst="bentConnector4">
            <a:avLst>
              <a:gd name="adj1" fmla="val 26721"/>
              <a:gd name="adj2" fmla="val 110307"/>
            </a:avLst>
          </a:prstGeom>
        </p:spPr>
        <p:style>
          <a:lnRef idx="1">
            <a:schemeClr val="dk1"/>
          </a:lnRef>
          <a:fillRef idx="0">
            <a:schemeClr val="dk1"/>
          </a:fillRef>
          <a:effectRef idx="0">
            <a:schemeClr val="dk1"/>
          </a:effectRef>
          <a:fontRef idx="minor">
            <a:schemeClr val="tx1"/>
          </a:fontRef>
        </p:style>
      </p:cxnSp>
      <p:cxnSp>
        <p:nvCxnSpPr>
          <p:cNvPr id="127" name="Elbow Connector 126"/>
          <p:cNvCxnSpPr>
            <a:endCxn id="16" idx="2"/>
          </p:cNvCxnSpPr>
          <p:nvPr/>
        </p:nvCxnSpPr>
        <p:spPr>
          <a:xfrm rot="10800000">
            <a:off x="763847" y="2676581"/>
            <a:ext cx="249821" cy="506267"/>
          </a:xfrm>
          <a:prstGeom prst="bentConnector2">
            <a:avLst/>
          </a:prstGeom>
        </p:spPr>
        <p:style>
          <a:lnRef idx="1">
            <a:schemeClr val="dk1"/>
          </a:lnRef>
          <a:fillRef idx="0">
            <a:schemeClr val="dk1"/>
          </a:fillRef>
          <a:effectRef idx="0">
            <a:schemeClr val="dk1"/>
          </a:effectRef>
          <a:fontRef idx="minor">
            <a:schemeClr val="tx1"/>
          </a:fontRef>
        </p:style>
      </p:cxnSp>
      <p:cxnSp>
        <p:nvCxnSpPr>
          <p:cNvPr id="128" name="Elbow Connector 127"/>
          <p:cNvCxnSpPr>
            <a:endCxn id="17" idx="2"/>
          </p:cNvCxnSpPr>
          <p:nvPr/>
        </p:nvCxnSpPr>
        <p:spPr>
          <a:xfrm rot="10800000" flipH="1">
            <a:off x="1013667" y="2676582"/>
            <a:ext cx="129339" cy="275433"/>
          </a:xfrm>
          <a:prstGeom prst="bentConnector4">
            <a:avLst>
              <a:gd name="adj1" fmla="val -90761"/>
              <a:gd name="adj2" fmla="val 70952"/>
            </a:avLst>
          </a:prstGeom>
        </p:spPr>
        <p:style>
          <a:lnRef idx="1">
            <a:schemeClr val="dk1"/>
          </a:lnRef>
          <a:fillRef idx="0">
            <a:schemeClr val="dk1"/>
          </a:fillRef>
          <a:effectRef idx="0">
            <a:schemeClr val="dk1"/>
          </a:effectRef>
          <a:fontRef idx="minor">
            <a:schemeClr val="tx1"/>
          </a:fontRef>
        </p:style>
      </p:cxnSp>
      <p:cxnSp>
        <p:nvCxnSpPr>
          <p:cNvPr id="129" name="Elbow Connector 128"/>
          <p:cNvCxnSpPr>
            <a:endCxn id="12" idx="0"/>
          </p:cNvCxnSpPr>
          <p:nvPr/>
        </p:nvCxnSpPr>
        <p:spPr>
          <a:xfrm rot="16200000" flipH="1">
            <a:off x="1976122" y="3706242"/>
            <a:ext cx="363315" cy="246994"/>
          </a:xfrm>
          <a:prstGeom prst="bentConnector3">
            <a:avLst>
              <a:gd name="adj1" fmla="val 2385"/>
            </a:avLst>
          </a:prstGeom>
        </p:spPr>
        <p:style>
          <a:lnRef idx="1">
            <a:schemeClr val="dk1"/>
          </a:lnRef>
          <a:fillRef idx="0">
            <a:schemeClr val="dk1"/>
          </a:fillRef>
          <a:effectRef idx="0">
            <a:schemeClr val="dk1"/>
          </a:effectRef>
          <a:fontRef idx="minor">
            <a:schemeClr val="tx1"/>
          </a:fontRef>
        </p:style>
      </p:cxnSp>
      <p:cxnSp>
        <p:nvCxnSpPr>
          <p:cNvPr id="138" name="Elbow Connector 137"/>
          <p:cNvCxnSpPr>
            <a:endCxn id="18" idx="2"/>
          </p:cNvCxnSpPr>
          <p:nvPr/>
        </p:nvCxnSpPr>
        <p:spPr>
          <a:xfrm rot="5400000" flipH="1" flipV="1">
            <a:off x="1202201" y="2746677"/>
            <a:ext cx="390849" cy="250658"/>
          </a:xfrm>
          <a:prstGeom prst="bentConnector3">
            <a:avLst>
              <a:gd name="adj1" fmla="val -585"/>
            </a:avLst>
          </a:prstGeom>
        </p:spPr>
        <p:style>
          <a:lnRef idx="1">
            <a:schemeClr val="dk1"/>
          </a:lnRef>
          <a:fillRef idx="0">
            <a:schemeClr val="dk1"/>
          </a:fillRef>
          <a:effectRef idx="0">
            <a:schemeClr val="dk1"/>
          </a:effectRef>
          <a:fontRef idx="minor">
            <a:schemeClr val="tx1"/>
          </a:fontRef>
        </p:style>
      </p:cxnSp>
      <p:cxnSp>
        <p:nvCxnSpPr>
          <p:cNvPr id="143" name="Elbow Connector 142"/>
          <p:cNvCxnSpPr>
            <a:stCxn id="102" idx="1"/>
            <a:endCxn id="20" idx="2"/>
          </p:cNvCxnSpPr>
          <p:nvPr/>
        </p:nvCxnSpPr>
        <p:spPr>
          <a:xfrm rot="10800000" flipH="1">
            <a:off x="2150364" y="2676583"/>
            <a:ext cx="129339" cy="275432"/>
          </a:xfrm>
          <a:prstGeom prst="bentConnector4">
            <a:avLst>
              <a:gd name="adj1" fmla="val -176745"/>
              <a:gd name="adj2" fmla="val 70952"/>
            </a:avLst>
          </a:prstGeom>
        </p:spPr>
        <p:style>
          <a:lnRef idx="1">
            <a:schemeClr val="dk1"/>
          </a:lnRef>
          <a:fillRef idx="0">
            <a:schemeClr val="dk1"/>
          </a:fillRef>
          <a:effectRef idx="0">
            <a:schemeClr val="dk1"/>
          </a:effectRef>
          <a:fontRef idx="minor">
            <a:schemeClr val="tx1"/>
          </a:fontRef>
        </p:style>
      </p:cxnSp>
      <p:cxnSp>
        <p:nvCxnSpPr>
          <p:cNvPr id="146" name="Elbow Connector 145"/>
          <p:cNvCxnSpPr>
            <a:stCxn id="103" idx="1"/>
            <a:endCxn id="19" idx="2"/>
          </p:cNvCxnSpPr>
          <p:nvPr/>
        </p:nvCxnSpPr>
        <p:spPr>
          <a:xfrm rot="10800000">
            <a:off x="1901330" y="2676582"/>
            <a:ext cx="249035" cy="506266"/>
          </a:xfrm>
          <a:prstGeom prst="bentConnector2">
            <a:avLst/>
          </a:prstGeom>
        </p:spPr>
        <p:style>
          <a:lnRef idx="1">
            <a:schemeClr val="dk1"/>
          </a:lnRef>
          <a:fillRef idx="0">
            <a:schemeClr val="dk1"/>
          </a:fillRef>
          <a:effectRef idx="0">
            <a:schemeClr val="dk1"/>
          </a:effectRef>
          <a:fontRef idx="minor">
            <a:schemeClr val="tx1"/>
          </a:fontRef>
        </p:style>
      </p:cxnSp>
      <p:cxnSp>
        <p:nvCxnSpPr>
          <p:cNvPr id="151" name="Elbow Connector 150"/>
          <p:cNvCxnSpPr>
            <a:endCxn id="21" idx="2"/>
          </p:cNvCxnSpPr>
          <p:nvPr/>
        </p:nvCxnSpPr>
        <p:spPr>
          <a:xfrm rot="5400000" flipH="1" flipV="1">
            <a:off x="2340602" y="2749953"/>
            <a:ext cx="390846" cy="244108"/>
          </a:xfrm>
          <a:prstGeom prst="bentConnector3">
            <a:avLst>
              <a:gd name="adj1" fmla="val 996"/>
            </a:avLst>
          </a:prstGeom>
        </p:spPr>
        <p:style>
          <a:lnRef idx="1">
            <a:schemeClr val="dk1"/>
          </a:lnRef>
          <a:fillRef idx="0">
            <a:schemeClr val="dk1"/>
          </a:fillRef>
          <a:effectRef idx="0">
            <a:schemeClr val="dk1"/>
          </a:effectRef>
          <a:fontRef idx="minor">
            <a:schemeClr val="tx1"/>
          </a:fontRef>
        </p:style>
      </p:cxnSp>
      <p:grpSp>
        <p:nvGrpSpPr>
          <p:cNvPr id="162" name="Group 161"/>
          <p:cNvGrpSpPr/>
          <p:nvPr/>
        </p:nvGrpSpPr>
        <p:grpSpPr>
          <a:xfrm>
            <a:off x="1018595" y="2843982"/>
            <a:ext cx="258679" cy="461666"/>
            <a:chOff x="4362783" y="2716636"/>
            <a:chExt cx="258679" cy="461666"/>
          </a:xfrm>
        </p:grpSpPr>
        <p:sp>
          <p:nvSpPr>
            <p:cNvPr id="163" name="Rectangle 162"/>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4" name="Rectangle 163"/>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5" name="Straight Connector 164"/>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450083" y="3415375"/>
            <a:ext cx="258679" cy="461666"/>
            <a:chOff x="4362783" y="2716636"/>
            <a:chExt cx="258679" cy="461666"/>
          </a:xfrm>
        </p:grpSpPr>
        <p:sp>
          <p:nvSpPr>
            <p:cNvPr id="167" name="Rectangle 166"/>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8" name="Rectangle 167"/>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9" name="Straight Connector 168"/>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764753" y="3425781"/>
            <a:ext cx="258679" cy="461666"/>
            <a:chOff x="4362783" y="2716636"/>
            <a:chExt cx="258679" cy="461666"/>
          </a:xfrm>
        </p:grpSpPr>
        <p:sp>
          <p:nvSpPr>
            <p:cNvPr id="171" name="Rectangle 170"/>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2" name="Rectangle 171"/>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3" name="Straight Connector 172"/>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6" name="Rectangle 175"/>
          <p:cNvSpPr/>
          <p:nvPr/>
        </p:nvSpPr>
        <p:spPr>
          <a:xfrm>
            <a:off x="3628558" y="2676584"/>
            <a:ext cx="2653341" cy="133481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7" name="Rectangle 176"/>
          <p:cNvSpPr/>
          <p:nvPr/>
        </p:nvSpPr>
        <p:spPr>
          <a:xfrm>
            <a:off x="3628558" y="4011393"/>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8" name="Rectangle 177"/>
          <p:cNvSpPr/>
          <p:nvPr/>
        </p:nvSpPr>
        <p:spPr>
          <a:xfrm>
            <a:off x="4009291" y="4011394"/>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9" name="Rectangle 178"/>
          <p:cNvSpPr/>
          <p:nvPr/>
        </p:nvSpPr>
        <p:spPr>
          <a:xfrm>
            <a:off x="4388452" y="401139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0" name="Rectangle 179"/>
          <p:cNvSpPr/>
          <p:nvPr/>
        </p:nvSpPr>
        <p:spPr>
          <a:xfrm>
            <a:off x="4768399" y="401139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1" name="Rectangle 180"/>
          <p:cNvSpPr/>
          <p:nvPr/>
        </p:nvSpPr>
        <p:spPr>
          <a:xfrm>
            <a:off x="5146774" y="401139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2" name="Rectangle 181"/>
          <p:cNvSpPr/>
          <p:nvPr/>
        </p:nvSpPr>
        <p:spPr>
          <a:xfrm>
            <a:off x="5525149" y="4011397"/>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3" name="Rectangle 182"/>
          <p:cNvSpPr/>
          <p:nvPr/>
        </p:nvSpPr>
        <p:spPr>
          <a:xfrm>
            <a:off x="5903524" y="4011398"/>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4" name="Rectangle 183"/>
          <p:cNvSpPr/>
          <p:nvPr/>
        </p:nvSpPr>
        <p:spPr>
          <a:xfrm>
            <a:off x="3628557" y="2298204"/>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5" name="Rectangle 184"/>
          <p:cNvSpPr/>
          <p:nvPr/>
        </p:nvSpPr>
        <p:spPr>
          <a:xfrm>
            <a:off x="4007719" y="2298205"/>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6" name="Rectangle 185"/>
          <p:cNvSpPr/>
          <p:nvPr/>
        </p:nvSpPr>
        <p:spPr>
          <a:xfrm>
            <a:off x="4386880" y="229820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7" name="Rectangle 186"/>
          <p:cNvSpPr/>
          <p:nvPr/>
        </p:nvSpPr>
        <p:spPr>
          <a:xfrm>
            <a:off x="4766827" y="2298206"/>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8" name="Rectangle 187"/>
          <p:cNvSpPr/>
          <p:nvPr/>
        </p:nvSpPr>
        <p:spPr>
          <a:xfrm>
            <a:off x="5145202" y="2298207"/>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9" name="Rectangle 188"/>
          <p:cNvSpPr/>
          <p:nvPr/>
        </p:nvSpPr>
        <p:spPr>
          <a:xfrm>
            <a:off x="5523577" y="2298208"/>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0" name="Rectangle 189"/>
          <p:cNvSpPr/>
          <p:nvPr/>
        </p:nvSpPr>
        <p:spPr>
          <a:xfrm>
            <a:off x="5901952" y="2298209"/>
            <a:ext cx="378375" cy="3783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1" name="Elbow Connector 190"/>
          <p:cNvCxnSpPr>
            <a:stCxn id="179" idx="0"/>
          </p:cNvCxnSpPr>
          <p:nvPr/>
        </p:nvCxnSpPr>
        <p:spPr>
          <a:xfrm rot="16200000" flipV="1">
            <a:off x="4173990" y="3607744"/>
            <a:ext cx="363312" cy="443989"/>
          </a:xfrm>
          <a:prstGeom prst="bentConnector2">
            <a:avLst/>
          </a:prstGeom>
        </p:spPr>
        <p:style>
          <a:lnRef idx="1">
            <a:schemeClr val="dk1"/>
          </a:lnRef>
          <a:fillRef idx="0">
            <a:schemeClr val="dk1"/>
          </a:fillRef>
          <a:effectRef idx="0">
            <a:schemeClr val="dk1"/>
          </a:effectRef>
          <a:fontRef idx="minor">
            <a:schemeClr val="tx1"/>
          </a:fontRef>
        </p:style>
      </p:cxnSp>
      <p:cxnSp>
        <p:nvCxnSpPr>
          <p:cNvPr id="192" name="Elbow Connector 191"/>
          <p:cNvCxnSpPr>
            <a:stCxn id="180" idx="0"/>
          </p:cNvCxnSpPr>
          <p:nvPr/>
        </p:nvCxnSpPr>
        <p:spPr>
          <a:xfrm rot="5400000" flipH="1" flipV="1">
            <a:off x="4843158" y="3647096"/>
            <a:ext cx="478729" cy="249870"/>
          </a:xfrm>
          <a:prstGeom prst="bentConnector2">
            <a:avLst/>
          </a:prstGeom>
        </p:spPr>
        <p:style>
          <a:lnRef idx="1">
            <a:schemeClr val="dk1"/>
          </a:lnRef>
          <a:fillRef idx="0">
            <a:schemeClr val="dk1"/>
          </a:fillRef>
          <a:effectRef idx="0">
            <a:schemeClr val="dk1"/>
          </a:effectRef>
          <a:fontRef idx="minor">
            <a:schemeClr val="tx1"/>
          </a:fontRef>
        </p:style>
      </p:cxnSp>
      <p:cxnSp>
        <p:nvCxnSpPr>
          <p:cNvPr id="193" name="Elbow Connector 192"/>
          <p:cNvCxnSpPr>
            <a:stCxn id="181" idx="0"/>
          </p:cNvCxnSpPr>
          <p:nvPr/>
        </p:nvCxnSpPr>
        <p:spPr>
          <a:xfrm rot="16200000" flipV="1">
            <a:off x="5147761" y="3823195"/>
            <a:ext cx="247897" cy="128506"/>
          </a:xfrm>
          <a:prstGeom prst="bentConnector4">
            <a:avLst>
              <a:gd name="adj1" fmla="val 26721"/>
              <a:gd name="adj2" fmla="val 224359"/>
            </a:avLst>
          </a:prstGeom>
        </p:spPr>
        <p:style>
          <a:lnRef idx="1">
            <a:schemeClr val="dk1"/>
          </a:lnRef>
          <a:fillRef idx="0">
            <a:schemeClr val="dk1"/>
          </a:fillRef>
          <a:effectRef idx="0">
            <a:schemeClr val="dk1"/>
          </a:effectRef>
          <a:fontRef idx="minor">
            <a:schemeClr val="tx1"/>
          </a:fontRef>
        </p:style>
      </p:cxnSp>
      <p:grpSp>
        <p:nvGrpSpPr>
          <p:cNvPr id="194" name="Group 193"/>
          <p:cNvGrpSpPr/>
          <p:nvPr/>
        </p:nvGrpSpPr>
        <p:grpSpPr>
          <a:xfrm>
            <a:off x="5583425" y="2836598"/>
            <a:ext cx="258679" cy="461666"/>
            <a:chOff x="4362783" y="2716636"/>
            <a:chExt cx="258679" cy="461666"/>
          </a:xfrm>
        </p:grpSpPr>
        <p:sp>
          <p:nvSpPr>
            <p:cNvPr id="195" name="Rectangle 194"/>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6" name="Rectangle 195"/>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7" name="Straight Connector 196"/>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98" name="Elbow Connector 197"/>
          <p:cNvCxnSpPr>
            <a:stCxn id="177" idx="0"/>
          </p:cNvCxnSpPr>
          <p:nvPr/>
        </p:nvCxnSpPr>
        <p:spPr>
          <a:xfrm rot="5400000" flipH="1" flipV="1">
            <a:off x="3608307" y="3742106"/>
            <a:ext cx="478727" cy="59848"/>
          </a:xfrm>
          <a:prstGeom prst="bentConnector2">
            <a:avLst/>
          </a:prstGeom>
        </p:spPr>
        <p:style>
          <a:lnRef idx="1">
            <a:schemeClr val="dk1"/>
          </a:lnRef>
          <a:fillRef idx="0">
            <a:schemeClr val="dk1"/>
          </a:fillRef>
          <a:effectRef idx="0">
            <a:schemeClr val="dk1"/>
          </a:effectRef>
          <a:fontRef idx="minor">
            <a:schemeClr val="tx1"/>
          </a:fontRef>
        </p:style>
      </p:cxnSp>
      <p:cxnSp>
        <p:nvCxnSpPr>
          <p:cNvPr id="199" name="Elbow Connector 198"/>
          <p:cNvCxnSpPr>
            <a:stCxn id="178" idx="0"/>
          </p:cNvCxnSpPr>
          <p:nvPr/>
        </p:nvCxnSpPr>
        <p:spPr>
          <a:xfrm rot="16200000" flipV="1">
            <a:off x="3914089" y="3727004"/>
            <a:ext cx="247895" cy="320886"/>
          </a:xfrm>
          <a:prstGeom prst="bentConnector4">
            <a:avLst>
              <a:gd name="adj1" fmla="val 26721"/>
              <a:gd name="adj2" fmla="val 110307"/>
            </a:avLst>
          </a:prstGeom>
        </p:spPr>
        <p:style>
          <a:lnRef idx="1">
            <a:schemeClr val="dk1"/>
          </a:lnRef>
          <a:fillRef idx="0">
            <a:schemeClr val="dk1"/>
          </a:fillRef>
          <a:effectRef idx="0">
            <a:schemeClr val="dk1"/>
          </a:effectRef>
          <a:fontRef idx="minor">
            <a:schemeClr val="tx1"/>
          </a:fontRef>
        </p:style>
      </p:cxnSp>
      <p:cxnSp>
        <p:nvCxnSpPr>
          <p:cNvPr id="200" name="Elbow Connector 199"/>
          <p:cNvCxnSpPr>
            <a:endCxn id="185" idx="2"/>
          </p:cNvCxnSpPr>
          <p:nvPr/>
        </p:nvCxnSpPr>
        <p:spPr>
          <a:xfrm rot="10800000">
            <a:off x="4196908" y="2676581"/>
            <a:ext cx="249821" cy="506267"/>
          </a:xfrm>
          <a:prstGeom prst="bentConnector2">
            <a:avLst/>
          </a:prstGeom>
        </p:spPr>
        <p:style>
          <a:lnRef idx="1">
            <a:schemeClr val="dk1"/>
          </a:lnRef>
          <a:fillRef idx="0">
            <a:schemeClr val="dk1"/>
          </a:fillRef>
          <a:effectRef idx="0">
            <a:schemeClr val="dk1"/>
          </a:effectRef>
          <a:fontRef idx="minor">
            <a:schemeClr val="tx1"/>
          </a:fontRef>
        </p:style>
      </p:cxnSp>
      <p:cxnSp>
        <p:nvCxnSpPr>
          <p:cNvPr id="201" name="Elbow Connector 200"/>
          <p:cNvCxnSpPr>
            <a:endCxn id="186" idx="2"/>
          </p:cNvCxnSpPr>
          <p:nvPr/>
        </p:nvCxnSpPr>
        <p:spPr>
          <a:xfrm rot="10800000" flipH="1">
            <a:off x="4446728" y="2676582"/>
            <a:ext cx="129339" cy="275433"/>
          </a:xfrm>
          <a:prstGeom prst="bentConnector4">
            <a:avLst>
              <a:gd name="adj1" fmla="val -90761"/>
              <a:gd name="adj2" fmla="val 70952"/>
            </a:avLst>
          </a:prstGeom>
        </p:spPr>
        <p:style>
          <a:lnRef idx="1">
            <a:schemeClr val="dk1"/>
          </a:lnRef>
          <a:fillRef idx="0">
            <a:schemeClr val="dk1"/>
          </a:fillRef>
          <a:effectRef idx="0">
            <a:schemeClr val="dk1"/>
          </a:effectRef>
          <a:fontRef idx="minor">
            <a:schemeClr val="tx1"/>
          </a:fontRef>
        </p:style>
      </p:cxnSp>
      <p:cxnSp>
        <p:nvCxnSpPr>
          <p:cNvPr id="202" name="Elbow Connector 201"/>
          <p:cNvCxnSpPr>
            <a:endCxn id="182" idx="0"/>
          </p:cNvCxnSpPr>
          <p:nvPr/>
        </p:nvCxnSpPr>
        <p:spPr>
          <a:xfrm rot="16200000" flipH="1">
            <a:off x="5409183" y="3706242"/>
            <a:ext cx="363315" cy="246994"/>
          </a:xfrm>
          <a:prstGeom prst="bentConnector3">
            <a:avLst>
              <a:gd name="adj1" fmla="val 2385"/>
            </a:avLst>
          </a:prstGeom>
        </p:spPr>
        <p:style>
          <a:lnRef idx="1">
            <a:schemeClr val="dk1"/>
          </a:lnRef>
          <a:fillRef idx="0">
            <a:schemeClr val="dk1"/>
          </a:fillRef>
          <a:effectRef idx="0">
            <a:schemeClr val="dk1"/>
          </a:effectRef>
          <a:fontRef idx="minor">
            <a:schemeClr val="tx1"/>
          </a:fontRef>
        </p:style>
      </p:cxnSp>
      <p:cxnSp>
        <p:nvCxnSpPr>
          <p:cNvPr id="203" name="Elbow Connector 202"/>
          <p:cNvCxnSpPr>
            <a:endCxn id="187" idx="2"/>
          </p:cNvCxnSpPr>
          <p:nvPr/>
        </p:nvCxnSpPr>
        <p:spPr>
          <a:xfrm rot="5400000" flipH="1" flipV="1">
            <a:off x="4635262" y="2746677"/>
            <a:ext cx="390849" cy="250658"/>
          </a:xfrm>
          <a:prstGeom prst="bentConnector3">
            <a:avLst>
              <a:gd name="adj1" fmla="val -585"/>
            </a:avLst>
          </a:prstGeom>
        </p:spPr>
        <p:style>
          <a:lnRef idx="1">
            <a:schemeClr val="dk1"/>
          </a:lnRef>
          <a:fillRef idx="0">
            <a:schemeClr val="dk1"/>
          </a:fillRef>
          <a:effectRef idx="0">
            <a:schemeClr val="dk1"/>
          </a:effectRef>
          <a:fontRef idx="minor">
            <a:schemeClr val="tx1"/>
          </a:fontRef>
        </p:style>
      </p:cxnSp>
      <p:cxnSp>
        <p:nvCxnSpPr>
          <p:cNvPr id="204" name="Elbow Connector 203"/>
          <p:cNvCxnSpPr>
            <a:stCxn id="195" idx="1"/>
            <a:endCxn id="189" idx="2"/>
          </p:cNvCxnSpPr>
          <p:nvPr/>
        </p:nvCxnSpPr>
        <p:spPr>
          <a:xfrm rot="10800000" flipH="1">
            <a:off x="5583425" y="2676583"/>
            <a:ext cx="129339" cy="275432"/>
          </a:xfrm>
          <a:prstGeom prst="bentConnector4">
            <a:avLst>
              <a:gd name="adj1" fmla="val -176745"/>
              <a:gd name="adj2" fmla="val 70952"/>
            </a:avLst>
          </a:prstGeom>
        </p:spPr>
        <p:style>
          <a:lnRef idx="1">
            <a:schemeClr val="dk1"/>
          </a:lnRef>
          <a:fillRef idx="0">
            <a:schemeClr val="dk1"/>
          </a:fillRef>
          <a:effectRef idx="0">
            <a:schemeClr val="dk1"/>
          </a:effectRef>
          <a:fontRef idx="minor">
            <a:schemeClr val="tx1"/>
          </a:fontRef>
        </p:style>
      </p:cxnSp>
      <p:cxnSp>
        <p:nvCxnSpPr>
          <p:cNvPr id="205" name="Elbow Connector 204"/>
          <p:cNvCxnSpPr>
            <a:stCxn id="196" idx="1"/>
            <a:endCxn id="188" idx="2"/>
          </p:cNvCxnSpPr>
          <p:nvPr/>
        </p:nvCxnSpPr>
        <p:spPr>
          <a:xfrm rot="10800000">
            <a:off x="5334391" y="2676582"/>
            <a:ext cx="249035" cy="506266"/>
          </a:xfrm>
          <a:prstGeom prst="bentConnector2">
            <a:avLst/>
          </a:prstGeom>
        </p:spPr>
        <p:style>
          <a:lnRef idx="1">
            <a:schemeClr val="dk1"/>
          </a:lnRef>
          <a:fillRef idx="0">
            <a:schemeClr val="dk1"/>
          </a:fillRef>
          <a:effectRef idx="0">
            <a:schemeClr val="dk1"/>
          </a:effectRef>
          <a:fontRef idx="minor">
            <a:schemeClr val="tx1"/>
          </a:fontRef>
        </p:style>
      </p:cxnSp>
      <p:cxnSp>
        <p:nvCxnSpPr>
          <p:cNvPr id="206" name="Elbow Connector 205"/>
          <p:cNvCxnSpPr>
            <a:endCxn id="190" idx="2"/>
          </p:cNvCxnSpPr>
          <p:nvPr/>
        </p:nvCxnSpPr>
        <p:spPr>
          <a:xfrm rot="5400000" flipH="1" flipV="1">
            <a:off x="5773663" y="2749953"/>
            <a:ext cx="390846" cy="244108"/>
          </a:xfrm>
          <a:prstGeom prst="bentConnector3">
            <a:avLst>
              <a:gd name="adj1" fmla="val 996"/>
            </a:avLst>
          </a:prstGeom>
        </p:spPr>
        <p:style>
          <a:lnRef idx="1">
            <a:schemeClr val="dk1"/>
          </a:lnRef>
          <a:fillRef idx="0">
            <a:schemeClr val="dk1"/>
          </a:fillRef>
          <a:effectRef idx="0">
            <a:schemeClr val="dk1"/>
          </a:effectRef>
          <a:fontRef idx="minor">
            <a:schemeClr val="tx1"/>
          </a:fontRef>
        </p:style>
      </p:cxnSp>
      <p:grpSp>
        <p:nvGrpSpPr>
          <p:cNvPr id="207" name="Group 206"/>
          <p:cNvGrpSpPr/>
          <p:nvPr/>
        </p:nvGrpSpPr>
        <p:grpSpPr>
          <a:xfrm>
            <a:off x="4451656" y="2843982"/>
            <a:ext cx="258679" cy="461666"/>
            <a:chOff x="4362783" y="2716636"/>
            <a:chExt cx="258679" cy="461666"/>
          </a:xfrm>
        </p:grpSpPr>
        <p:sp>
          <p:nvSpPr>
            <p:cNvPr id="208" name="Rectangle 207"/>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9" name="Rectangle 208"/>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0" name="Straight Connector 209"/>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p:nvGrpSpPr>
        <p:grpSpPr>
          <a:xfrm>
            <a:off x="3883144" y="3415375"/>
            <a:ext cx="258679" cy="461666"/>
            <a:chOff x="4362783" y="2716636"/>
            <a:chExt cx="258679" cy="461666"/>
          </a:xfrm>
        </p:grpSpPr>
        <p:sp>
          <p:nvSpPr>
            <p:cNvPr id="212" name="Rectangle 211"/>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3" name="Rectangle 212"/>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4" name="Straight Connector 213"/>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5197814" y="3425781"/>
            <a:ext cx="258679" cy="461666"/>
            <a:chOff x="4362783" y="2716636"/>
            <a:chExt cx="258679" cy="461666"/>
          </a:xfrm>
        </p:grpSpPr>
        <p:sp>
          <p:nvSpPr>
            <p:cNvPr id="216" name="Rectangle 215"/>
            <p:cNvSpPr/>
            <p:nvPr/>
          </p:nvSpPr>
          <p:spPr>
            <a:xfrm>
              <a:off x="4362784" y="2716636"/>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7" name="Rectangle 216"/>
            <p:cNvSpPr/>
            <p:nvPr/>
          </p:nvSpPr>
          <p:spPr>
            <a:xfrm>
              <a:off x="4362783" y="2947469"/>
              <a:ext cx="258678" cy="2308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8" name="Straight Connector 217"/>
            <p:cNvCxnSpPr/>
            <p:nvPr/>
          </p:nvCxnSpPr>
          <p:spPr>
            <a:xfrm flipV="1">
              <a:off x="4393332" y="2947468"/>
              <a:ext cx="190366" cy="1"/>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1" name="TextBox 160"/>
          <p:cNvSpPr txBox="1"/>
          <p:nvPr/>
        </p:nvSpPr>
        <p:spPr>
          <a:xfrm>
            <a:off x="980912" y="2901067"/>
            <a:ext cx="419781" cy="307777"/>
          </a:xfrm>
          <a:prstGeom prst="rect">
            <a:avLst/>
          </a:prstGeom>
          <a:noFill/>
        </p:spPr>
        <p:txBody>
          <a:bodyPr wrap="square" rtlCol="0">
            <a:spAutoFit/>
          </a:bodyPr>
          <a:lstStyle/>
          <a:p>
            <a:r>
              <a:rPr lang="en-US" altLang="zh-CN" sz="1400" dirty="0"/>
              <a:t>=1</a:t>
            </a:r>
            <a:endParaRPr lang="en-US" sz="1400" dirty="0"/>
          </a:p>
        </p:txBody>
      </p:sp>
      <p:sp>
        <p:nvSpPr>
          <p:cNvPr id="263" name="TextBox 262"/>
          <p:cNvSpPr txBox="1"/>
          <p:nvPr/>
        </p:nvSpPr>
        <p:spPr>
          <a:xfrm>
            <a:off x="2107476" y="2900132"/>
            <a:ext cx="419781" cy="307777"/>
          </a:xfrm>
          <a:prstGeom prst="rect">
            <a:avLst/>
          </a:prstGeom>
          <a:noFill/>
        </p:spPr>
        <p:txBody>
          <a:bodyPr wrap="square" rtlCol="0">
            <a:spAutoFit/>
          </a:bodyPr>
          <a:lstStyle/>
          <a:p>
            <a:r>
              <a:rPr lang="en-US" altLang="zh-CN" sz="1400" dirty="0"/>
              <a:t>=1</a:t>
            </a:r>
            <a:endParaRPr lang="en-US" sz="1400" dirty="0"/>
          </a:p>
        </p:txBody>
      </p:sp>
      <p:sp>
        <p:nvSpPr>
          <p:cNvPr id="264" name="TextBox 263"/>
          <p:cNvSpPr txBox="1"/>
          <p:nvPr/>
        </p:nvSpPr>
        <p:spPr>
          <a:xfrm>
            <a:off x="406717" y="3482552"/>
            <a:ext cx="419781" cy="307777"/>
          </a:xfrm>
          <a:prstGeom prst="rect">
            <a:avLst/>
          </a:prstGeom>
          <a:noFill/>
        </p:spPr>
        <p:txBody>
          <a:bodyPr wrap="square" rtlCol="0">
            <a:spAutoFit/>
          </a:bodyPr>
          <a:lstStyle/>
          <a:p>
            <a:r>
              <a:rPr lang="en-US" altLang="zh-CN" sz="1400" dirty="0"/>
              <a:t>=1</a:t>
            </a:r>
            <a:endParaRPr lang="en-US" sz="1400" dirty="0"/>
          </a:p>
        </p:txBody>
      </p:sp>
      <p:sp>
        <p:nvSpPr>
          <p:cNvPr id="265" name="TextBox 264"/>
          <p:cNvSpPr txBox="1"/>
          <p:nvPr/>
        </p:nvSpPr>
        <p:spPr>
          <a:xfrm>
            <a:off x="1712504" y="3492318"/>
            <a:ext cx="419781" cy="307777"/>
          </a:xfrm>
          <a:prstGeom prst="rect">
            <a:avLst/>
          </a:prstGeom>
          <a:noFill/>
        </p:spPr>
        <p:txBody>
          <a:bodyPr wrap="square" rtlCol="0">
            <a:spAutoFit/>
          </a:bodyPr>
          <a:lstStyle/>
          <a:p>
            <a:r>
              <a:rPr lang="en-US" altLang="zh-CN" sz="1400" dirty="0"/>
              <a:t>=1</a:t>
            </a:r>
            <a:endParaRPr lang="en-US" sz="1400" dirty="0"/>
          </a:p>
        </p:txBody>
      </p:sp>
      <p:sp>
        <p:nvSpPr>
          <p:cNvPr id="266" name="TextBox 265"/>
          <p:cNvSpPr txBox="1"/>
          <p:nvPr/>
        </p:nvSpPr>
        <p:spPr>
          <a:xfrm>
            <a:off x="4415084" y="2897419"/>
            <a:ext cx="419781" cy="307777"/>
          </a:xfrm>
          <a:prstGeom prst="rect">
            <a:avLst/>
          </a:prstGeom>
          <a:noFill/>
        </p:spPr>
        <p:txBody>
          <a:bodyPr wrap="square" rtlCol="0">
            <a:spAutoFit/>
          </a:bodyPr>
          <a:lstStyle/>
          <a:p>
            <a:r>
              <a:rPr lang="en-US" altLang="zh-CN" sz="1400" dirty="0"/>
              <a:t>&amp;</a:t>
            </a:r>
            <a:endParaRPr lang="en-US" sz="1400" dirty="0"/>
          </a:p>
        </p:txBody>
      </p:sp>
      <p:sp>
        <p:nvSpPr>
          <p:cNvPr id="267" name="TextBox 266"/>
          <p:cNvSpPr txBox="1"/>
          <p:nvPr/>
        </p:nvSpPr>
        <p:spPr>
          <a:xfrm>
            <a:off x="5555544" y="2907416"/>
            <a:ext cx="419781" cy="307777"/>
          </a:xfrm>
          <a:prstGeom prst="rect">
            <a:avLst/>
          </a:prstGeom>
          <a:noFill/>
        </p:spPr>
        <p:txBody>
          <a:bodyPr wrap="square" rtlCol="0">
            <a:spAutoFit/>
          </a:bodyPr>
          <a:lstStyle/>
          <a:p>
            <a:r>
              <a:rPr lang="en-US" altLang="zh-CN" sz="1400" dirty="0"/>
              <a:t>&amp;</a:t>
            </a:r>
            <a:endParaRPr lang="en-US" sz="1400" dirty="0"/>
          </a:p>
        </p:txBody>
      </p:sp>
      <p:sp>
        <p:nvSpPr>
          <p:cNvPr id="268" name="TextBox 267"/>
          <p:cNvSpPr txBox="1"/>
          <p:nvPr/>
        </p:nvSpPr>
        <p:spPr>
          <a:xfrm>
            <a:off x="3866656" y="3478026"/>
            <a:ext cx="419781" cy="307777"/>
          </a:xfrm>
          <a:prstGeom prst="rect">
            <a:avLst/>
          </a:prstGeom>
          <a:noFill/>
        </p:spPr>
        <p:txBody>
          <a:bodyPr wrap="square" rtlCol="0">
            <a:spAutoFit/>
          </a:bodyPr>
          <a:lstStyle/>
          <a:p>
            <a:r>
              <a:rPr lang="en-US" altLang="zh-CN" sz="1400" dirty="0"/>
              <a:t>&amp;</a:t>
            </a:r>
            <a:endParaRPr lang="en-US" sz="1400" dirty="0"/>
          </a:p>
        </p:txBody>
      </p:sp>
      <p:sp>
        <p:nvSpPr>
          <p:cNvPr id="269" name="TextBox 268"/>
          <p:cNvSpPr txBox="1"/>
          <p:nvPr/>
        </p:nvSpPr>
        <p:spPr>
          <a:xfrm>
            <a:off x="5145202" y="3478025"/>
            <a:ext cx="419781" cy="307777"/>
          </a:xfrm>
          <a:prstGeom prst="rect">
            <a:avLst/>
          </a:prstGeom>
          <a:noFill/>
        </p:spPr>
        <p:txBody>
          <a:bodyPr wrap="square" rtlCol="0">
            <a:spAutoFit/>
          </a:bodyPr>
          <a:lstStyle/>
          <a:p>
            <a:r>
              <a:rPr lang="en-US" altLang="zh-CN" sz="1400" dirty="0"/>
              <a:t>&amp;</a:t>
            </a:r>
            <a:endParaRPr lang="en-US" sz="1400" dirty="0"/>
          </a:p>
        </p:txBody>
      </p:sp>
      <p:sp>
        <p:nvSpPr>
          <p:cNvPr id="175" name="Oval 174"/>
          <p:cNvSpPr/>
          <p:nvPr/>
        </p:nvSpPr>
        <p:spPr>
          <a:xfrm>
            <a:off x="4139616" y="3624154"/>
            <a:ext cx="46495" cy="46495"/>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2" name="Oval 271"/>
          <p:cNvSpPr/>
          <p:nvPr/>
        </p:nvSpPr>
        <p:spPr>
          <a:xfrm rot="472707">
            <a:off x="4709899" y="3049364"/>
            <a:ext cx="46495" cy="46495"/>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4" name="Oval 273"/>
          <p:cNvSpPr/>
          <p:nvPr/>
        </p:nvSpPr>
        <p:spPr>
          <a:xfrm rot="472707">
            <a:off x="5843374" y="3043014"/>
            <a:ext cx="46495" cy="46495"/>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5" name="Oval 274"/>
          <p:cNvSpPr/>
          <p:nvPr/>
        </p:nvSpPr>
        <p:spPr>
          <a:xfrm rot="472707">
            <a:off x="5465549" y="3633564"/>
            <a:ext cx="46495" cy="46495"/>
          </a:xfrm>
          <a:prstGeom prst="ellipse">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385" name="Group 16384"/>
          <p:cNvGrpSpPr/>
          <p:nvPr/>
        </p:nvGrpSpPr>
        <p:grpSpPr>
          <a:xfrm>
            <a:off x="7695866" y="2845006"/>
            <a:ext cx="295932" cy="537348"/>
            <a:chOff x="6044047" y="4648698"/>
            <a:chExt cx="295932" cy="537348"/>
          </a:xfrm>
        </p:grpSpPr>
        <p:sp>
          <p:nvSpPr>
            <p:cNvPr id="73" name="Rectangle 72"/>
            <p:cNvSpPr/>
            <p:nvPr/>
          </p:nvSpPr>
          <p:spPr>
            <a:xfrm>
              <a:off x="6044049" y="4648698"/>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6" name="Rectangle 275"/>
            <p:cNvSpPr/>
            <p:nvPr/>
          </p:nvSpPr>
          <p:spPr>
            <a:xfrm>
              <a:off x="6044048" y="4827814"/>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7" name="Rectangle 276"/>
            <p:cNvSpPr/>
            <p:nvPr/>
          </p:nvSpPr>
          <p:spPr>
            <a:xfrm>
              <a:off x="6044048" y="5006930"/>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9" name="Rectangle 218"/>
            <p:cNvSpPr/>
            <p:nvPr/>
          </p:nvSpPr>
          <p:spPr>
            <a:xfrm>
              <a:off x="6044047" y="4648698"/>
              <a:ext cx="245681" cy="53734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384" name="Oval 16383"/>
            <p:cNvSpPr/>
            <p:nvPr/>
          </p:nvSpPr>
          <p:spPr>
            <a:xfrm>
              <a:off x="6294260" y="4887159"/>
              <a:ext cx="45719" cy="4571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81" name="Group 280"/>
          <p:cNvGrpSpPr/>
          <p:nvPr/>
        </p:nvGrpSpPr>
        <p:grpSpPr>
          <a:xfrm>
            <a:off x="9021751" y="2777722"/>
            <a:ext cx="295932" cy="537348"/>
            <a:chOff x="6044047" y="4648698"/>
            <a:chExt cx="295932" cy="537348"/>
          </a:xfrm>
        </p:grpSpPr>
        <p:sp>
          <p:nvSpPr>
            <p:cNvPr id="282" name="Rectangle 281"/>
            <p:cNvSpPr/>
            <p:nvPr/>
          </p:nvSpPr>
          <p:spPr>
            <a:xfrm>
              <a:off x="6044049" y="4648698"/>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3" name="Rectangle 282"/>
            <p:cNvSpPr/>
            <p:nvPr/>
          </p:nvSpPr>
          <p:spPr>
            <a:xfrm>
              <a:off x="6044048" y="4827814"/>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4" name="Rectangle 283"/>
            <p:cNvSpPr/>
            <p:nvPr/>
          </p:nvSpPr>
          <p:spPr>
            <a:xfrm>
              <a:off x="6044048" y="5006930"/>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5" name="Rectangle 284"/>
            <p:cNvSpPr/>
            <p:nvPr/>
          </p:nvSpPr>
          <p:spPr>
            <a:xfrm>
              <a:off x="6044047" y="4648698"/>
              <a:ext cx="245681" cy="53734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6" name="Oval 285"/>
            <p:cNvSpPr/>
            <p:nvPr/>
          </p:nvSpPr>
          <p:spPr>
            <a:xfrm>
              <a:off x="6294260" y="4887159"/>
              <a:ext cx="45719" cy="4571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87" name="Group 286"/>
          <p:cNvGrpSpPr/>
          <p:nvPr/>
        </p:nvGrpSpPr>
        <p:grpSpPr>
          <a:xfrm>
            <a:off x="9169717" y="3377532"/>
            <a:ext cx="295932" cy="537348"/>
            <a:chOff x="6044047" y="4648698"/>
            <a:chExt cx="295932" cy="537348"/>
          </a:xfrm>
        </p:grpSpPr>
        <p:sp>
          <p:nvSpPr>
            <p:cNvPr id="288" name="Rectangle 287"/>
            <p:cNvSpPr/>
            <p:nvPr/>
          </p:nvSpPr>
          <p:spPr>
            <a:xfrm>
              <a:off x="6044049" y="4648698"/>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9" name="Rectangle 288"/>
            <p:cNvSpPr/>
            <p:nvPr/>
          </p:nvSpPr>
          <p:spPr>
            <a:xfrm>
              <a:off x="6044048" y="4827814"/>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0" name="Rectangle 289"/>
            <p:cNvSpPr/>
            <p:nvPr/>
          </p:nvSpPr>
          <p:spPr>
            <a:xfrm>
              <a:off x="6044048" y="5006930"/>
              <a:ext cx="245681" cy="17911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1" name="Rectangle 290"/>
            <p:cNvSpPr/>
            <p:nvPr/>
          </p:nvSpPr>
          <p:spPr>
            <a:xfrm>
              <a:off x="6044047" y="4648698"/>
              <a:ext cx="245681" cy="53734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2" name="Oval 291"/>
            <p:cNvSpPr/>
            <p:nvPr/>
          </p:nvSpPr>
          <p:spPr>
            <a:xfrm>
              <a:off x="6294260" y="4887159"/>
              <a:ext cx="45719" cy="4571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16387" name="Elbow Connector 16386"/>
          <p:cNvCxnSpPr>
            <a:stCxn id="67" idx="2"/>
            <a:endCxn id="73" idx="1"/>
          </p:cNvCxnSpPr>
          <p:nvPr/>
        </p:nvCxnSpPr>
        <p:spPr>
          <a:xfrm rot="16200000" flipH="1">
            <a:off x="7525259" y="2763954"/>
            <a:ext cx="257989" cy="83230"/>
          </a:xfrm>
          <a:prstGeom prst="bentConnector2">
            <a:avLst/>
          </a:prstGeom>
        </p:spPr>
        <p:style>
          <a:lnRef idx="1">
            <a:schemeClr val="dk1"/>
          </a:lnRef>
          <a:fillRef idx="0">
            <a:schemeClr val="dk1"/>
          </a:fillRef>
          <a:effectRef idx="0">
            <a:schemeClr val="dk1"/>
          </a:effectRef>
          <a:fontRef idx="minor">
            <a:schemeClr val="tx1"/>
          </a:fontRef>
        </p:style>
      </p:cxnSp>
      <p:cxnSp>
        <p:nvCxnSpPr>
          <p:cNvPr id="295" name="Elbow Connector 294"/>
          <p:cNvCxnSpPr>
            <a:stCxn id="59" idx="0"/>
            <a:endCxn id="276" idx="1"/>
          </p:cNvCxnSpPr>
          <p:nvPr/>
        </p:nvCxnSpPr>
        <p:spPr>
          <a:xfrm rot="5400000" flipH="1" flipV="1">
            <a:off x="7015818" y="3331339"/>
            <a:ext cx="897708" cy="462390"/>
          </a:xfrm>
          <a:prstGeom prst="bentConnector2">
            <a:avLst/>
          </a:prstGeom>
        </p:spPr>
        <p:style>
          <a:lnRef idx="1">
            <a:schemeClr val="dk1"/>
          </a:lnRef>
          <a:fillRef idx="0">
            <a:schemeClr val="dk1"/>
          </a:fillRef>
          <a:effectRef idx="0">
            <a:schemeClr val="dk1"/>
          </a:effectRef>
          <a:fontRef idx="minor">
            <a:schemeClr val="tx1"/>
          </a:fontRef>
        </p:style>
      </p:cxnSp>
      <p:cxnSp>
        <p:nvCxnSpPr>
          <p:cNvPr id="298" name="Elbow Connector 297"/>
          <p:cNvCxnSpPr>
            <a:stCxn id="60" idx="0"/>
            <a:endCxn id="277" idx="1"/>
          </p:cNvCxnSpPr>
          <p:nvPr/>
        </p:nvCxnSpPr>
        <p:spPr>
          <a:xfrm rot="5400000" flipH="1" flipV="1">
            <a:off x="7295742" y="3611265"/>
            <a:ext cx="718593" cy="81657"/>
          </a:xfrm>
          <a:prstGeom prst="bentConnector2">
            <a:avLst/>
          </a:prstGeom>
        </p:spPr>
        <p:style>
          <a:lnRef idx="1">
            <a:schemeClr val="dk1"/>
          </a:lnRef>
          <a:fillRef idx="0">
            <a:schemeClr val="dk1"/>
          </a:fillRef>
          <a:effectRef idx="0">
            <a:schemeClr val="dk1"/>
          </a:effectRef>
          <a:fontRef idx="minor">
            <a:schemeClr val="tx1"/>
          </a:fontRef>
        </p:style>
      </p:cxnSp>
      <p:cxnSp>
        <p:nvCxnSpPr>
          <p:cNvPr id="301" name="Elbow Connector 300"/>
          <p:cNvCxnSpPr>
            <a:stCxn id="68" idx="2"/>
            <a:endCxn id="16384" idx="2"/>
          </p:cNvCxnSpPr>
          <p:nvPr/>
        </p:nvCxnSpPr>
        <p:spPr>
          <a:xfrm rot="5400000">
            <a:off x="7754064" y="2868591"/>
            <a:ext cx="429751" cy="45720"/>
          </a:xfrm>
          <a:prstGeom prst="bentConnector4">
            <a:avLst>
              <a:gd name="adj1" fmla="val 30232"/>
              <a:gd name="adj2" fmla="val -193974"/>
            </a:avLst>
          </a:prstGeom>
        </p:spPr>
        <p:style>
          <a:lnRef idx="1">
            <a:schemeClr val="dk1"/>
          </a:lnRef>
          <a:fillRef idx="0">
            <a:schemeClr val="dk1"/>
          </a:fillRef>
          <a:effectRef idx="0">
            <a:schemeClr val="dk1"/>
          </a:effectRef>
          <a:fontRef idx="minor">
            <a:schemeClr val="tx1"/>
          </a:fontRef>
        </p:style>
      </p:cxnSp>
      <p:cxnSp>
        <p:nvCxnSpPr>
          <p:cNvPr id="306" name="Elbow Connector 305"/>
          <p:cNvCxnSpPr>
            <a:stCxn id="69" idx="2"/>
            <a:endCxn id="284" idx="1"/>
          </p:cNvCxnSpPr>
          <p:nvPr/>
        </p:nvCxnSpPr>
        <p:spPr>
          <a:xfrm rot="16200000" flipH="1">
            <a:off x="8422281" y="2626041"/>
            <a:ext cx="548936" cy="650006"/>
          </a:xfrm>
          <a:prstGeom prst="bentConnector2">
            <a:avLst/>
          </a:prstGeom>
        </p:spPr>
        <p:style>
          <a:lnRef idx="1">
            <a:schemeClr val="dk1"/>
          </a:lnRef>
          <a:fillRef idx="0">
            <a:schemeClr val="dk1"/>
          </a:fillRef>
          <a:effectRef idx="0">
            <a:schemeClr val="dk1"/>
          </a:effectRef>
          <a:fontRef idx="minor">
            <a:schemeClr val="tx1"/>
          </a:fontRef>
        </p:style>
      </p:cxnSp>
      <p:cxnSp>
        <p:nvCxnSpPr>
          <p:cNvPr id="309" name="Elbow Connector 308"/>
          <p:cNvCxnSpPr>
            <a:stCxn id="70" idx="2"/>
            <a:endCxn id="283" idx="1"/>
          </p:cNvCxnSpPr>
          <p:nvPr/>
        </p:nvCxnSpPr>
        <p:spPr>
          <a:xfrm rot="16200000" flipH="1">
            <a:off x="8701027" y="2725670"/>
            <a:ext cx="369819" cy="271631"/>
          </a:xfrm>
          <a:prstGeom prst="bentConnector2">
            <a:avLst/>
          </a:prstGeom>
        </p:spPr>
        <p:style>
          <a:lnRef idx="1">
            <a:schemeClr val="dk1"/>
          </a:lnRef>
          <a:fillRef idx="0">
            <a:schemeClr val="dk1"/>
          </a:fillRef>
          <a:effectRef idx="0">
            <a:schemeClr val="dk1"/>
          </a:effectRef>
          <a:fontRef idx="minor">
            <a:schemeClr val="tx1"/>
          </a:fontRef>
        </p:style>
      </p:cxnSp>
      <p:cxnSp>
        <p:nvCxnSpPr>
          <p:cNvPr id="312" name="Elbow Connector 311"/>
          <p:cNvCxnSpPr>
            <a:stCxn id="71" idx="2"/>
            <a:endCxn id="282" idx="1"/>
          </p:cNvCxnSpPr>
          <p:nvPr/>
        </p:nvCxnSpPr>
        <p:spPr>
          <a:xfrm rot="5400000">
            <a:off x="8979774" y="2718558"/>
            <a:ext cx="190702" cy="106743"/>
          </a:xfrm>
          <a:prstGeom prst="bentConnector4">
            <a:avLst>
              <a:gd name="adj1" fmla="val 26519"/>
              <a:gd name="adj2" fmla="val 314159"/>
            </a:avLst>
          </a:prstGeom>
        </p:spPr>
        <p:style>
          <a:lnRef idx="1">
            <a:schemeClr val="dk1"/>
          </a:lnRef>
          <a:fillRef idx="0">
            <a:schemeClr val="dk1"/>
          </a:fillRef>
          <a:effectRef idx="0">
            <a:schemeClr val="dk1"/>
          </a:effectRef>
          <a:fontRef idx="minor">
            <a:schemeClr val="tx1"/>
          </a:fontRef>
        </p:style>
      </p:cxnSp>
      <p:cxnSp>
        <p:nvCxnSpPr>
          <p:cNvPr id="315" name="Elbow Connector 314"/>
          <p:cNvCxnSpPr>
            <a:stCxn id="283" idx="3"/>
            <a:endCxn id="72" idx="2"/>
          </p:cNvCxnSpPr>
          <p:nvPr/>
        </p:nvCxnSpPr>
        <p:spPr>
          <a:xfrm flipV="1">
            <a:off x="9267433" y="2676579"/>
            <a:ext cx="239438" cy="369817"/>
          </a:xfrm>
          <a:prstGeom prst="bentConnector2">
            <a:avLst/>
          </a:prstGeom>
        </p:spPr>
        <p:style>
          <a:lnRef idx="1">
            <a:schemeClr val="dk1"/>
          </a:lnRef>
          <a:fillRef idx="0">
            <a:schemeClr val="dk1"/>
          </a:fillRef>
          <a:effectRef idx="0">
            <a:schemeClr val="dk1"/>
          </a:effectRef>
          <a:fontRef idx="minor">
            <a:schemeClr val="tx1"/>
          </a:fontRef>
        </p:style>
      </p:cxnSp>
      <p:cxnSp>
        <p:nvCxnSpPr>
          <p:cNvPr id="318" name="Elbow Connector 317"/>
          <p:cNvCxnSpPr>
            <a:stCxn id="292" idx="6"/>
            <a:endCxn id="64" idx="0"/>
          </p:cNvCxnSpPr>
          <p:nvPr/>
        </p:nvCxnSpPr>
        <p:spPr>
          <a:xfrm flipH="1">
            <a:off x="9130068" y="3638853"/>
            <a:ext cx="335581" cy="372539"/>
          </a:xfrm>
          <a:prstGeom prst="bentConnector4">
            <a:avLst>
              <a:gd name="adj1" fmla="val -36628"/>
              <a:gd name="adj2" fmla="val 86370"/>
            </a:avLst>
          </a:prstGeom>
        </p:spPr>
        <p:style>
          <a:lnRef idx="1">
            <a:schemeClr val="dk1"/>
          </a:lnRef>
          <a:fillRef idx="0">
            <a:schemeClr val="dk1"/>
          </a:fillRef>
          <a:effectRef idx="0">
            <a:schemeClr val="dk1"/>
          </a:effectRef>
          <a:fontRef idx="minor">
            <a:schemeClr val="tx1"/>
          </a:fontRef>
        </p:style>
      </p:cxnSp>
      <p:cxnSp>
        <p:nvCxnSpPr>
          <p:cNvPr id="323" name="Elbow Connector 322"/>
          <p:cNvCxnSpPr>
            <a:stCxn id="288" idx="1"/>
            <a:endCxn id="61" idx="0"/>
          </p:cNvCxnSpPr>
          <p:nvPr/>
        </p:nvCxnSpPr>
        <p:spPr>
          <a:xfrm rot="10800000" flipV="1">
            <a:off x="7993371" y="3467090"/>
            <a:ext cx="1176348" cy="544300"/>
          </a:xfrm>
          <a:prstGeom prst="bentConnector2">
            <a:avLst/>
          </a:prstGeom>
        </p:spPr>
        <p:style>
          <a:lnRef idx="1">
            <a:schemeClr val="dk1"/>
          </a:lnRef>
          <a:fillRef idx="0">
            <a:schemeClr val="dk1"/>
          </a:fillRef>
          <a:effectRef idx="0">
            <a:schemeClr val="dk1"/>
          </a:effectRef>
          <a:fontRef idx="minor">
            <a:schemeClr val="tx1"/>
          </a:fontRef>
        </p:style>
      </p:cxnSp>
      <p:cxnSp>
        <p:nvCxnSpPr>
          <p:cNvPr id="326" name="Elbow Connector 325"/>
          <p:cNvCxnSpPr>
            <a:stCxn id="62" idx="0"/>
            <a:endCxn id="289" idx="1"/>
          </p:cNvCxnSpPr>
          <p:nvPr/>
        </p:nvCxnSpPr>
        <p:spPr>
          <a:xfrm rot="5400000" flipH="1" flipV="1">
            <a:off x="8588926" y="3430598"/>
            <a:ext cx="365184" cy="796400"/>
          </a:xfrm>
          <a:prstGeom prst="bentConnector2">
            <a:avLst/>
          </a:prstGeom>
        </p:spPr>
        <p:style>
          <a:lnRef idx="1">
            <a:schemeClr val="dk1"/>
          </a:lnRef>
          <a:fillRef idx="0">
            <a:schemeClr val="dk1"/>
          </a:fillRef>
          <a:effectRef idx="0">
            <a:schemeClr val="dk1"/>
          </a:effectRef>
          <a:fontRef idx="minor">
            <a:schemeClr val="tx1"/>
          </a:fontRef>
        </p:style>
      </p:cxnSp>
      <p:cxnSp>
        <p:nvCxnSpPr>
          <p:cNvPr id="329" name="Elbow Connector 328"/>
          <p:cNvCxnSpPr>
            <a:stCxn id="290" idx="1"/>
            <a:endCxn id="63" idx="0"/>
          </p:cNvCxnSpPr>
          <p:nvPr/>
        </p:nvCxnSpPr>
        <p:spPr>
          <a:xfrm rot="10800000" flipV="1">
            <a:off x="8751694" y="3825321"/>
            <a:ext cx="418025" cy="186069"/>
          </a:xfrm>
          <a:prstGeom prst="bentConnector2">
            <a:avLst/>
          </a:prstGeom>
        </p:spPr>
        <p:style>
          <a:lnRef idx="1">
            <a:schemeClr val="dk1"/>
          </a:lnRef>
          <a:fillRef idx="0">
            <a:schemeClr val="dk1"/>
          </a:fillRef>
          <a:effectRef idx="0">
            <a:schemeClr val="dk1"/>
          </a:effectRef>
          <a:fontRef idx="minor">
            <a:schemeClr val="tx1"/>
          </a:fontRef>
        </p:style>
      </p:cxnSp>
      <p:sp>
        <p:nvSpPr>
          <p:cNvPr id="332" name="TextBox 331"/>
          <p:cNvSpPr txBox="1"/>
          <p:nvPr/>
        </p:nvSpPr>
        <p:spPr>
          <a:xfrm>
            <a:off x="7672607" y="2952438"/>
            <a:ext cx="419781" cy="307777"/>
          </a:xfrm>
          <a:prstGeom prst="rect">
            <a:avLst/>
          </a:prstGeom>
          <a:noFill/>
        </p:spPr>
        <p:txBody>
          <a:bodyPr wrap="square" rtlCol="0">
            <a:spAutoFit/>
          </a:bodyPr>
          <a:lstStyle/>
          <a:p>
            <a:r>
              <a:rPr lang="en-US" altLang="zh-CN" sz="1400" dirty="0"/>
              <a:t>&amp;</a:t>
            </a:r>
            <a:endParaRPr lang="en-US" sz="1400" dirty="0"/>
          </a:p>
        </p:txBody>
      </p:sp>
      <p:sp>
        <p:nvSpPr>
          <p:cNvPr id="333" name="TextBox 332"/>
          <p:cNvSpPr txBox="1"/>
          <p:nvPr/>
        </p:nvSpPr>
        <p:spPr>
          <a:xfrm>
            <a:off x="9001049" y="2890047"/>
            <a:ext cx="419781" cy="307777"/>
          </a:xfrm>
          <a:prstGeom prst="rect">
            <a:avLst/>
          </a:prstGeom>
          <a:noFill/>
        </p:spPr>
        <p:txBody>
          <a:bodyPr wrap="square" rtlCol="0">
            <a:spAutoFit/>
          </a:bodyPr>
          <a:lstStyle/>
          <a:p>
            <a:r>
              <a:rPr lang="en-US" altLang="zh-CN" sz="1400" dirty="0"/>
              <a:t>&amp;</a:t>
            </a:r>
            <a:endParaRPr lang="en-US" sz="1400" dirty="0"/>
          </a:p>
        </p:txBody>
      </p:sp>
      <p:sp>
        <p:nvSpPr>
          <p:cNvPr id="334" name="TextBox 333"/>
          <p:cNvSpPr txBox="1"/>
          <p:nvPr/>
        </p:nvSpPr>
        <p:spPr>
          <a:xfrm>
            <a:off x="9142727" y="3502922"/>
            <a:ext cx="419781" cy="307777"/>
          </a:xfrm>
          <a:prstGeom prst="rect">
            <a:avLst/>
          </a:prstGeom>
          <a:noFill/>
        </p:spPr>
        <p:txBody>
          <a:bodyPr wrap="square" rtlCol="0">
            <a:spAutoFit/>
          </a:bodyPr>
          <a:lstStyle/>
          <a:p>
            <a:r>
              <a:rPr lang="en-US" altLang="zh-CN" sz="1400" dirty="0"/>
              <a:t>&amp;</a:t>
            </a:r>
            <a:endParaRPr lang="en-US" sz="1400" dirty="0"/>
          </a:p>
        </p:txBody>
      </p:sp>
      <p:cxnSp>
        <p:nvCxnSpPr>
          <p:cNvPr id="16416" name="Straight Connector 16415"/>
          <p:cNvCxnSpPr>
            <a:stCxn id="3" idx="2"/>
          </p:cNvCxnSpPr>
          <p:nvPr/>
        </p:nvCxnSpPr>
        <p:spPr>
          <a:xfrm flipH="1">
            <a:off x="383829" y="4389768"/>
            <a:ext cx="856" cy="806573"/>
          </a:xfrm>
          <a:prstGeom prst="line">
            <a:avLst/>
          </a:prstGeom>
        </p:spPr>
        <p:style>
          <a:lnRef idx="1">
            <a:schemeClr val="dk1"/>
          </a:lnRef>
          <a:fillRef idx="0">
            <a:schemeClr val="dk1"/>
          </a:fillRef>
          <a:effectRef idx="0">
            <a:schemeClr val="dk1"/>
          </a:effectRef>
          <a:fontRef idx="minor">
            <a:schemeClr val="tx1"/>
          </a:fontRef>
        </p:style>
      </p:cxnSp>
      <p:cxnSp>
        <p:nvCxnSpPr>
          <p:cNvPr id="338" name="Straight Connector 337"/>
          <p:cNvCxnSpPr/>
          <p:nvPr/>
        </p:nvCxnSpPr>
        <p:spPr>
          <a:xfrm>
            <a:off x="765418" y="4389769"/>
            <a:ext cx="0" cy="806572"/>
          </a:xfrm>
          <a:prstGeom prst="line">
            <a:avLst/>
          </a:prstGeom>
        </p:spPr>
        <p:style>
          <a:lnRef idx="1">
            <a:schemeClr val="dk1"/>
          </a:lnRef>
          <a:fillRef idx="0">
            <a:schemeClr val="dk1"/>
          </a:fillRef>
          <a:effectRef idx="0">
            <a:schemeClr val="dk1"/>
          </a:effectRef>
          <a:fontRef idx="minor">
            <a:schemeClr val="tx1"/>
          </a:fontRef>
        </p:style>
      </p:cxnSp>
      <p:cxnSp>
        <p:nvCxnSpPr>
          <p:cNvPr id="341" name="Straight Connector 340"/>
          <p:cNvCxnSpPr/>
          <p:nvPr/>
        </p:nvCxnSpPr>
        <p:spPr>
          <a:xfrm>
            <a:off x="1899125" y="4386054"/>
            <a:ext cx="0" cy="806572"/>
          </a:xfrm>
          <a:prstGeom prst="line">
            <a:avLst/>
          </a:prstGeom>
        </p:spPr>
        <p:style>
          <a:lnRef idx="1">
            <a:schemeClr val="dk1"/>
          </a:lnRef>
          <a:fillRef idx="0">
            <a:schemeClr val="dk1"/>
          </a:fillRef>
          <a:effectRef idx="0">
            <a:schemeClr val="dk1"/>
          </a:effectRef>
          <a:fontRef idx="minor">
            <a:schemeClr val="tx1"/>
          </a:fontRef>
        </p:style>
      </p:cxnSp>
      <p:sp>
        <p:nvSpPr>
          <p:cNvPr id="16420" name="TextBox 16419"/>
          <p:cNvSpPr txBox="1"/>
          <p:nvPr/>
        </p:nvSpPr>
        <p:spPr>
          <a:xfrm>
            <a:off x="212617" y="5307853"/>
            <a:ext cx="342423" cy="369332"/>
          </a:xfrm>
          <a:prstGeom prst="rect">
            <a:avLst/>
          </a:prstGeom>
          <a:noFill/>
        </p:spPr>
        <p:txBody>
          <a:bodyPr wrap="square" rtlCol="0">
            <a:spAutoFit/>
          </a:bodyPr>
          <a:lstStyle/>
          <a:p>
            <a:r>
              <a:rPr lang="en-US" dirty="0"/>
              <a:t>A</a:t>
            </a:r>
            <a:endParaRPr lang="en-US" dirty="0"/>
          </a:p>
        </p:txBody>
      </p:sp>
      <p:sp>
        <p:nvSpPr>
          <p:cNvPr id="343" name="TextBox 342"/>
          <p:cNvSpPr txBox="1"/>
          <p:nvPr/>
        </p:nvSpPr>
        <p:spPr>
          <a:xfrm>
            <a:off x="580162" y="5307853"/>
            <a:ext cx="342423" cy="369332"/>
          </a:xfrm>
          <a:prstGeom prst="rect">
            <a:avLst/>
          </a:prstGeom>
          <a:noFill/>
        </p:spPr>
        <p:txBody>
          <a:bodyPr wrap="square" rtlCol="0">
            <a:spAutoFit/>
          </a:bodyPr>
          <a:lstStyle/>
          <a:p>
            <a:r>
              <a:rPr lang="en-US" dirty="0"/>
              <a:t>B</a:t>
            </a:r>
            <a:endParaRPr lang="en-US" dirty="0"/>
          </a:p>
        </p:txBody>
      </p:sp>
      <p:sp>
        <p:nvSpPr>
          <p:cNvPr id="344" name="TextBox 343"/>
          <p:cNvSpPr txBox="1"/>
          <p:nvPr/>
        </p:nvSpPr>
        <p:spPr>
          <a:xfrm>
            <a:off x="1727913" y="5307853"/>
            <a:ext cx="510306" cy="369332"/>
          </a:xfrm>
          <a:prstGeom prst="rect">
            <a:avLst/>
          </a:prstGeom>
          <a:noFill/>
        </p:spPr>
        <p:txBody>
          <a:bodyPr wrap="square" rtlCol="0">
            <a:spAutoFit/>
          </a:bodyPr>
          <a:lstStyle/>
          <a:p>
            <a:r>
              <a:rPr lang="en-US" altLang="zh-CN" dirty="0"/>
              <a:t>C</a:t>
            </a:r>
            <a:endParaRPr lang="en-US" altLang="zh-CN" dirty="0"/>
          </a:p>
        </p:txBody>
      </p:sp>
      <p:cxnSp>
        <p:nvCxnSpPr>
          <p:cNvPr id="16422" name="Elbow Connector 16421"/>
          <p:cNvCxnSpPr>
            <a:stCxn id="9" idx="2"/>
            <a:endCxn id="10" idx="2"/>
          </p:cNvCxnSpPr>
          <p:nvPr/>
        </p:nvCxnSpPr>
        <p:spPr>
          <a:xfrm rot="16200000" flipH="1">
            <a:off x="1334552" y="4199796"/>
            <a:ext cx="12700" cy="379947"/>
          </a:xfrm>
          <a:prstGeom prst="bentConnector3">
            <a:avLst>
              <a:gd name="adj1" fmla="val 1800000"/>
            </a:avLst>
          </a:prstGeom>
        </p:spPr>
        <p:style>
          <a:lnRef idx="1">
            <a:schemeClr val="dk1"/>
          </a:lnRef>
          <a:fillRef idx="0">
            <a:schemeClr val="dk1"/>
          </a:fillRef>
          <a:effectRef idx="0">
            <a:schemeClr val="dk1"/>
          </a:effectRef>
          <a:fontRef idx="minor">
            <a:schemeClr val="tx1"/>
          </a:fontRef>
        </p:style>
      </p:cxnSp>
      <p:cxnSp>
        <p:nvCxnSpPr>
          <p:cNvPr id="16426" name="Elbow Connector 16425"/>
          <p:cNvCxnSpPr>
            <a:stCxn id="12" idx="2"/>
          </p:cNvCxnSpPr>
          <p:nvPr/>
        </p:nvCxnSpPr>
        <p:spPr>
          <a:xfrm rot="16200000" flipH="1">
            <a:off x="2362587" y="4308460"/>
            <a:ext cx="802854" cy="965477"/>
          </a:xfrm>
          <a:prstGeom prst="bentConnector2">
            <a:avLst/>
          </a:prstGeom>
        </p:spPr>
        <p:style>
          <a:lnRef idx="1">
            <a:schemeClr val="dk1"/>
          </a:lnRef>
          <a:fillRef idx="0">
            <a:schemeClr val="dk1"/>
          </a:fillRef>
          <a:effectRef idx="0">
            <a:schemeClr val="dk1"/>
          </a:effectRef>
          <a:fontRef idx="minor">
            <a:schemeClr val="tx1"/>
          </a:fontRef>
        </p:style>
      </p:cxnSp>
      <p:sp>
        <p:nvSpPr>
          <p:cNvPr id="351" name="TextBox 350"/>
          <p:cNvSpPr txBox="1"/>
          <p:nvPr/>
        </p:nvSpPr>
        <p:spPr>
          <a:xfrm>
            <a:off x="3249859" y="5007960"/>
            <a:ext cx="510306" cy="369332"/>
          </a:xfrm>
          <a:prstGeom prst="rect">
            <a:avLst/>
          </a:prstGeom>
          <a:noFill/>
        </p:spPr>
        <p:txBody>
          <a:bodyPr wrap="square" rtlCol="0">
            <a:spAutoFit/>
          </a:bodyPr>
          <a:lstStyle/>
          <a:p>
            <a:r>
              <a:rPr lang="en-US" altLang="zh-CN" dirty="0"/>
              <a:t>F1</a:t>
            </a:r>
            <a:endParaRPr lang="en-US" altLang="zh-CN" dirty="0"/>
          </a:p>
        </p:txBody>
      </p:sp>
      <p:cxnSp>
        <p:nvCxnSpPr>
          <p:cNvPr id="355" name="Elbow Connector 354"/>
          <p:cNvCxnSpPr>
            <a:endCxn id="177" idx="2"/>
          </p:cNvCxnSpPr>
          <p:nvPr/>
        </p:nvCxnSpPr>
        <p:spPr>
          <a:xfrm flipV="1">
            <a:off x="767985" y="4389768"/>
            <a:ext cx="3049761" cy="618192"/>
          </a:xfrm>
          <a:prstGeom prst="bentConnector2">
            <a:avLst/>
          </a:prstGeom>
          <a:ln>
            <a:headEnd type="oval"/>
          </a:ln>
        </p:spPr>
        <p:style>
          <a:lnRef idx="1">
            <a:schemeClr val="dk1"/>
          </a:lnRef>
          <a:fillRef idx="0">
            <a:schemeClr val="dk1"/>
          </a:fillRef>
          <a:effectRef idx="0">
            <a:schemeClr val="dk1"/>
          </a:effectRef>
          <a:fontRef idx="minor">
            <a:schemeClr val="tx1"/>
          </a:fontRef>
        </p:style>
      </p:cxnSp>
      <p:cxnSp>
        <p:nvCxnSpPr>
          <p:cNvPr id="359" name="Elbow Connector 358"/>
          <p:cNvCxnSpPr>
            <a:endCxn id="188" idx="0"/>
          </p:cNvCxnSpPr>
          <p:nvPr/>
        </p:nvCxnSpPr>
        <p:spPr>
          <a:xfrm rot="5400000" flipH="1" flipV="1">
            <a:off x="2968536" y="2642107"/>
            <a:ext cx="2709754" cy="2021954"/>
          </a:xfrm>
          <a:prstGeom prst="bentConnector3">
            <a:avLst>
              <a:gd name="adj1" fmla="val 115432"/>
            </a:avLst>
          </a:prstGeom>
          <a:ln>
            <a:headEnd type="oval"/>
          </a:ln>
        </p:spPr>
        <p:style>
          <a:lnRef idx="1">
            <a:schemeClr val="dk1"/>
          </a:lnRef>
          <a:fillRef idx="0">
            <a:schemeClr val="dk1"/>
          </a:fillRef>
          <a:effectRef idx="0">
            <a:schemeClr val="dk1"/>
          </a:effectRef>
          <a:fontRef idx="minor">
            <a:schemeClr val="tx1"/>
          </a:fontRef>
        </p:style>
      </p:cxnSp>
      <p:cxnSp>
        <p:nvCxnSpPr>
          <p:cNvPr id="271" name="Straight Connector 270"/>
          <p:cNvCxnSpPr/>
          <p:nvPr/>
        </p:nvCxnSpPr>
        <p:spPr>
          <a:xfrm>
            <a:off x="383828" y="4789340"/>
            <a:ext cx="2684506" cy="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279" name="Elbow Connector 278"/>
          <p:cNvCxnSpPr>
            <a:endCxn id="20" idx="0"/>
          </p:cNvCxnSpPr>
          <p:nvPr/>
        </p:nvCxnSpPr>
        <p:spPr>
          <a:xfrm rot="16200000" flipV="1">
            <a:off x="1428453" y="3149459"/>
            <a:ext cx="2491132" cy="788630"/>
          </a:xfrm>
          <a:prstGeom prst="bentConnector3">
            <a:avLst>
              <a:gd name="adj1" fmla="val 109177"/>
            </a:avLst>
          </a:prstGeom>
        </p:spPr>
        <p:style>
          <a:lnRef idx="1">
            <a:schemeClr val="dk1"/>
          </a:lnRef>
          <a:fillRef idx="0">
            <a:schemeClr val="dk1"/>
          </a:fillRef>
          <a:effectRef idx="0">
            <a:schemeClr val="dk1"/>
          </a:effectRef>
          <a:fontRef idx="minor">
            <a:schemeClr val="tx1"/>
          </a:fontRef>
        </p:style>
      </p:cxnSp>
      <p:cxnSp>
        <p:nvCxnSpPr>
          <p:cNvPr id="381" name="Elbow Connector 380"/>
          <p:cNvCxnSpPr>
            <a:endCxn id="178" idx="2"/>
          </p:cNvCxnSpPr>
          <p:nvPr/>
        </p:nvCxnSpPr>
        <p:spPr>
          <a:xfrm flipV="1">
            <a:off x="1899125" y="4389769"/>
            <a:ext cx="2299354" cy="252118"/>
          </a:xfrm>
          <a:prstGeom prst="bentConnector2">
            <a:avLst/>
          </a:prstGeom>
          <a:ln>
            <a:headEnd type="oval"/>
          </a:ln>
        </p:spPr>
        <p:style>
          <a:lnRef idx="1">
            <a:schemeClr val="dk1"/>
          </a:lnRef>
          <a:fillRef idx="0">
            <a:schemeClr val="dk1"/>
          </a:fillRef>
          <a:effectRef idx="0">
            <a:schemeClr val="dk1"/>
          </a:effectRef>
          <a:fontRef idx="minor">
            <a:schemeClr val="tx1"/>
          </a:fontRef>
        </p:style>
      </p:cxnSp>
      <p:cxnSp>
        <p:nvCxnSpPr>
          <p:cNvPr id="384" name="Elbow Connector 383"/>
          <p:cNvCxnSpPr>
            <a:endCxn id="185" idx="0"/>
          </p:cNvCxnSpPr>
          <p:nvPr/>
        </p:nvCxnSpPr>
        <p:spPr>
          <a:xfrm rot="5400000" flipH="1" flipV="1">
            <a:off x="2652775" y="3094497"/>
            <a:ext cx="2340424" cy="747840"/>
          </a:xfrm>
          <a:prstGeom prst="bentConnector3">
            <a:avLst>
              <a:gd name="adj1" fmla="val 109767"/>
            </a:avLst>
          </a:prstGeom>
          <a:ln>
            <a:headEnd type="oval"/>
          </a:ln>
        </p:spPr>
        <p:style>
          <a:lnRef idx="1">
            <a:schemeClr val="dk1"/>
          </a:lnRef>
          <a:fillRef idx="0">
            <a:schemeClr val="dk1"/>
          </a:fillRef>
          <a:effectRef idx="0">
            <a:schemeClr val="dk1"/>
          </a:effectRef>
          <a:fontRef idx="minor">
            <a:schemeClr val="tx1"/>
          </a:fontRef>
        </p:style>
      </p:cxnSp>
      <p:cxnSp>
        <p:nvCxnSpPr>
          <p:cNvPr id="302" name="Straight Connector 301"/>
          <p:cNvCxnSpPr>
            <a:stCxn id="19" idx="0"/>
          </p:cNvCxnSpPr>
          <p:nvPr/>
        </p:nvCxnSpPr>
        <p:spPr>
          <a:xfrm flipH="1" flipV="1">
            <a:off x="1899125" y="1929034"/>
            <a:ext cx="2204" cy="369173"/>
          </a:xfrm>
          <a:prstGeom prst="line">
            <a:avLst/>
          </a:prstGeom>
        </p:spPr>
        <p:style>
          <a:lnRef idx="1">
            <a:schemeClr val="dk1"/>
          </a:lnRef>
          <a:fillRef idx="0">
            <a:schemeClr val="dk1"/>
          </a:fillRef>
          <a:effectRef idx="0">
            <a:schemeClr val="dk1"/>
          </a:effectRef>
          <a:fontRef idx="minor">
            <a:schemeClr val="tx1"/>
          </a:fontRef>
        </p:style>
      </p:cxnSp>
      <p:sp>
        <p:nvSpPr>
          <p:cNvPr id="389" name="TextBox 388"/>
          <p:cNvSpPr txBox="1"/>
          <p:nvPr/>
        </p:nvSpPr>
        <p:spPr>
          <a:xfrm>
            <a:off x="1769397" y="1578193"/>
            <a:ext cx="510306" cy="369332"/>
          </a:xfrm>
          <a:prstGeom prst="rect">
            <a:avLst/>
          </a:prstGeom>
          <a:noFill/>
        </p:spPr>
        <p:txBody>
          <a:bodyPr wrap="square" rtlCol="0">
            <a:spAutoFit/>
          </a:bodyPr>
          <a:lstStyle/>
          <a:p>
            <a:r>
              <a:rPr lang="en-US" altLang="zh-CN" dirty="0"/>
              <a:t>1</a:t>
            </a:r>
            <a:endParaRPr lang="en-US" altLang="zh-CN" dirty="0"/>
          </a:p>
        </p:txBody>
      </p:sp>
      <p:cxnSp>
        <p:nvCxnSpPr>
          <p:cNvPr id="310" name="Elbow Connector 309"/>
          <p:cNvCxnSpPr>
            <a:stCxn id="21" idx="0"/>
          </p:cNvCxnSpPr>
          <p:nvPr/>
        </p:nvCxnSpPr>
        <p:spPr>
          <a:xfrm rot="5400000" flipH="1" flipV="1">
            <a:off x="3787389" y="390949"/>
            <a:ext cx="777950" cy="3036570"/>
          </a:xfrm>
          <a:prstGeom prst="bentConnector2">
            <a:avLst/>
          </a:prstGeom>
        </p:spPr>
        <p:style>
          <a:lnRef idx="1">
            <a:schemeClr val="dk1"/>
          </a:lnRef>
          <a:fillRef idx="0">
            <a:schemeClr val="dk1"/>
          </a:fillRef>
          <a:effectRef idx="0">
            <a:schemeClr val="dk1"/>
          </a:effectRef>
          <a:fontRef idx="minor">
            <a:schemeClr val="tx1"/>
          </a:fontRef>
        </p:style>
      </p:cxnSp>
      <p:cxnSp>
        <p:nvCxnSpPr>
          <p:cNvPr id="317" name="Straight Arrow Connector 316"/>
          <p:cNvCxnSpPr>
            <a:endCxn id="189" idx="0"/>
          </p:cNvCxnSpPr>
          <p:nvPr/>
        </p:nvCxnSpPr>
        <p:spPr>
          <a:xfrm>
            <a:off x="5697936" y="1520258"/>
            <a:ext cx="14829" cy="77795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321" name="Straight Arrow Connector 320"/>
          <p:cNvCxnSpPr>
            <a:endCxn id="186" idx="0"/>
          </p:cNvCxnSpPr>
          <p:nvPr/>
        </p:nvCxnSpPr>
        <p:spPr>
          <a:xfrm>
            <a:off x="4573583" y="1520257"/>
            <a:ext cx="2485" cy="777949"/>
          </a:xfrm>
          <a:prstGeom prst="straightConnector1">
            <a:avLst/>
          </a:prstGeom>
          <a:ln>
            <a:headEnd type="oval"/>
          </a:ln>
        </p:spPr>
        <p:style>
          <a:lnRef idx="1">
            <a:schemeClr val="dk1"/>
          </a:lnRef>
          <a:fillRef idx="0">
            <a:schemeClr val="dk1"/>
          </a:fillRef>
          <a:effectRef idx="0">
            <a:schemeClr val="dk1"/>
          </a:effectRef>
          <a:fontRef idx="minor">
            <a:schemeClr val="tx1"/>
          </a:fontRef>
        </p:style>
      </p:cxnSp>
      <p:cxnSp>
        <p:nvCxnSpPr>
          <p:cNvPr id="330" name="Elbow Connector 329"/>
          <p:cNvCxnSpPr>
            <a:stCxn id="187" idx="0"/>
            <a:endCxn id="67" idx="0"/>
          </p:cNvCxnSpPr>
          <p:nvPr/>
        </p:nvCxnSpPr>
        <p:spPr>
          <a:xfrm rot="5400000" flipH="1" flipV="1">
            <a:off x="6284323" y="969892"/>
            <a:ext cx="6" cy="2656623"/>
          </a:xfrm>
          <a:prstGeom prst="bentConnector3">
            <a:avLst>
              <a:gd name="adj1" fmla="val 3810100000"/>
            </a:avLst>
          </a:prstGeom>
        </p:spPr>
        <p:style>
          <a:lnRef idx="1">
            <a:schemeClr val="dk1"/>
          </a:lnRef>
          <a:fillRef idx="0">
            <a:schemeClr val="dk1"/>
          </a:fillRef>
          <a:effectRef idx="0">
            <a:schemeClr val="dk1"/>
          </a:effectRef>
          <a:fontRef idx="minor">
            <a:schemeClr val="tx1"/>
          </a:fontRef>
        </p:style>
      </p:cxnSp>
      <p:cxnSp>
        <p:nvCxnSpPr>
          <p:cNvPr id="336" name="Straight Arrow Connector 335"/>
          <p:cNvCxnSpPr>
            <a:stCxn id="68" idx="0"/>
          </p:cNvCxnSpPr>
          <p:nvPr/>
        </p:nvCxnSpPr>
        <p:spPr>
          <a:xfrm flipH="1" flipV="1">
            <a:off x="7983968" y="1723734"/>
            <a:ext cx="7831" cy="574467"/>
          </a:xfrm>
          <a:prstGeom prst="straightConnector1">
            <a:avLst/>
          </a:prstGeom>
        </p:spPr>
        <p:style>
          <a:lnRef idx="1">
            <a:schemeClr val="dk1"/>
          </a:lnRef>
          <a:fillRef idx="0">
            <a:schemeClr val="dk1"/>
          </a:fillRef>
          <a:effectRef idx="0">
            <a:schemeClr val="dk1"/>
          </a:effectRef>
          <a:fontRef idx="minor">
            <a:schemeClr val="tx1"/>
          </a:fontRef>
        </p:style>
      </p:cxnSp>
      <p:sp>
        <p:nvSpPr>
          <p:cNvPr id="415" name="TextBox 414"/>
          <p:cNvSpPr txBox="1"/>
          <p:nvPr/>
        </p:nvSpPr>
        <p:spPr>
          <a:xfrm>
            <a:off x="7801825" y="1305764"/>
            <a:ext cx="510306" cy="369332"/>
          </a:xfrm>
          <a:prstGeom prst="rect">
            <a:avLst/>
          </a:prstGeom>
          <a:noFill/>
        </p:spPr>
        <p:txBody>
          <a:bodyPr wrap="square" rtlCol="0">
            <a:spAutoFit/>
          </a:bodyPr>
          <a:lstStyle/>
          <a:p>
            <a:r>
              <a:rPr lang="en-US" altLang="zh-CN" dirty="0"/>
              <a:t>F2</a:t>
            </a:r>
            <a:endParaRPr lang="en-US" altLang="zh-CN" dirty="0"/>
          </a:p>
        </p:txBody>
      </p:sp>
      <p:cxnSp>
        <p:nvCxnSpPr>
          <p:cNvPr id="340" name="Elbow Connector 339"/>
          <p:cNvCxnSpPr>
            <a:stCxn id="190" idx="0"/>
            <a:endCxn id="59" idx="2"/>
          </p:cNvCxnSpPr>
          <p:nvPr/>
        </p:nvCxnSpPr>
        <p:spPr>
          <a:xfrm rot="16200000" flipH="1">
            <a:off x="5616531" y="2772818"/>
            <a:ext cx="2091554" cy="1142337"/>
          </a:xfrm>
          <a:prstGeom prst="bentConnector5">
            <a:avLst>
              <a:gd name="adj1" fmla="val -6665"/>
              <a:gd name="adj2" fmla="val 50000"/>
              <a:gd name="adj3" fmla="val 105598"/>
            </a:avLst>
          </a:prstGeom>
        </p:spPr>
        <p:style>
          <a:lnRef idx="1">
            <a:schemeClr val="dk1"/>
          </a:lnRef>
          <a:fillRef idx="0">
            <a:schemeClr val="dk1"/>
          </a:fillRef>
          <a:effectRef idx="0">
            <a:schemeClr val="dk1"/>
          </a:effectRef>
          <a:fontRef idx="minor">
            <a:schemeClr val="tx1"/>
          </a:fontRef>
        </p:style>
      </p:cxnSp>
      <p:cxnSp>
        <p:nvCxnSpPr>
          <p:cNvPr id="347" name="Elbow Connector 346"/>
          <p:cNvCxnSpPr>
            <a:stCxn id="60" idx="2"/>
            <a:endCxn id="179" idx="2"/>
          </p:cNvCxnSpPr>
          <p:nvPr/>
        </p:nvCxnSpPr>
        <p:spPr>
          <a:xfrm rot="5400000">
            <a:off x="6095922" y="2871482"/>
            <a:ext cx="6" cy="3036570"/>
          </a:xfrm>
          <a:prstGeom prst="bentConnector3">
            <a:avLst>
              <a:gd name="adj1" fmla="val 3810100000"/>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56" name="TextBox 355">
                <a:extLst>
                  <a:ext uri="{FF2B5EF4-FFF2-40B4-BE49-F238E27FC236}">
                    <ele attr="{34C33F92-8464-5A48-A769-2DAD698C625B}"/>
                  </a:ext>
                </a:extLst>
              </p:cNvPr>
              <p:cNvSpPr txBox="1"/>
              <p:nvPr/>
            </p:nvSpPr>
            <p:spPr>
              <a:xfrm>
                <a:off x="1918824" y="5645168"/>
                <a:ext cx="170918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i="1" smtClean="0">
                              <a:latin typeface="Cambria Math" panose="02040503050406030204" pitchFamily="18" charset="0"/>
                            </a:rPr>
                            <m:t>F</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en-US" dirty="0"/>
              </a:p>
            </p:txBody>
          </p:sp>
        </mc:Choice>
        <mc:Fallback>
          <p:sp>
            <p:nvSpPr>
              <p:cNvPr id="356" name="TextBox 355"/>
              <p:cNvSpPr txBox="1">
                <a:spLocks noRot="1" noChangeAspect="1" noMove="1" noResize="1" noEditPoints="1" noAdjustHandles="1" noChangeArrowheads="1" noChangeShapeType="1" noTextEdit="1"/>
              </p:cNvSpPr>
              <p:nvPr/>
            </p:nvSpPr>
            <p:spPr>
              <a:xfrm>
                <a:off x="1918824" y="5645168"/>
                <a:ext cx="1709186" cy="276999"/>
              </a:xfrm>
              <a:prstGeom prst="rect">
                <a:avLst/>
              </a:prstGeom>
              <a:blipFill rotWithShape="1">
                <a:blip r:embed="rId1"/>
                <a:stretch>
                  <a:fillRect l="-2206" r="-1471" b="-27273"/>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357" name="TextBox 356">
                <a:extLst>
                  <a:ext uri="{FF2B5EF4-FFF2-40B4-BE49-F238E27FC236}">
                    <ele attr="{614557D1-BD4B-DD45-921A-7C9B42DA7FDE}"/>
                  </a:ext>
                </a:extLst>
              </p:cNvPr>
              <p:cNvSpPr txBox="1"/>
              <p:nvPr/>
            </p:nvSpPr>
            <p:spPr>
              <a:xfrm>
                <a:off x="1908528" y="6129727"/>
                <a:ext cx="3789051" cy="3511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i="1" smtClean="0">
                              <a:latin typeface="Cambria Math" panose="02040503050406030204" pitchFamily="18" charset="0"/>
                            </a:rPr>
                            <m:t>F</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𝐶𝐵</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r>
                                    <a:rPr lang="zh-CN" altLang="en-US" b="0" i="1" smtClean="0">
                                      <a:latin typeface="Cambria Math" panose="02040503050406030204" pitchFamily="18" charset="0"/>
                                    </a:rPr>
                                    <m:t> </m:t>
                                  </m:r>
                                </m:e>
                              </m:acc>
                              <m:r>
                                <a:rPr lang="en-US" altLang="zh-CN" b="0" i="1" smtClean="0">
                                  <a:latin typeface="Cambria Math" panose="02040503050406030204" pitchFamily="18" charset="0"/>
                                </a:rPr>
                                <m:t>𝐶</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r>
                                    <a:rPr lang="zh-CN" altLang="en-US" b="0" i="1" smtClean="0">
                                      <a:latin typeface="Cambria Math" panose="02040503050406030204" pitchFamily="18" charset="0"/>
                                    </a:rPr>
                                    <m:t> </m:t>
                                  </m:r>
                                </m:e>
                              </m:acc>
                              <m:r>
                                <a:rPr lang="en-US" altLang="zh-CN" b="0" i="1" smtClean="0">
                                  <a:latin typeface="Cambria Math" panose="02040503050406030204" pitchFamily="18" charset="0"/>
                                </a:rPr>
                                <m:t>𝐵</m:t>
                              </m:r>
                            </m:e>
                          </m:acc>
                        </m:e>
                      </m:acc>
                      <m:r>
                        <a:rPr lang="en-US" altLang="zh-CN" b="0" i="1" smtClean="0">
                          <a:latin typeface="Cambria Math" panose="02040503050406030204" pitchFamily="18" charset="0"/>
                        </a:rPr>
                        <m:t>=</m:t>
                      </m:r>
                      <m:r>
                        <a:rPr lang="en-US" altLang="zh-CN" b="0" i="1" smtClean="0">
                          <a:latin typeface="Cambria Math" panose="02040503050406030204" pitchFamily="18" charset="0"/>
                        </a:rPr>
                        <m:t>𝐶𝐵</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r>
                            <a:rPr lang="zh-CN" altLang="en-US" b="0" i="1" smtClean="0">
                              <a:latin typeface="Cambria Math" panose="02040503050406030204" pitchFamily="18" charset="0"/>
                            </a:rPr>
                            <m:t> </m:t>
                          </m:r>
                        </m:e>
                      </m:acc>
                      <m:r>
                        <a:rPr lang="en-US" altLang="zh-CN" b="0" i="1" smtClean="0">
                          <a:latin typeface="Cambria Math" panose="02040503050406030204" pitchFamily="18" charset="0"/>
                        </a:rPr>
                        <m:t>𝐶</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r>
                            <a:rPr lang="zh-CN" altLang="en-US" b="0" i="1" smtClean="0">
                              <a:latin typeface="Cambria Math" panose="02040503050406030204" pitchFamily="18" charset="0"/>
                            </a:rPr>
                            <m:t> </m:t>
                          </m:r>
                        </m:e>
                      </m:acc>
                      <m:r>
                        <a:rPr lang="en-US" altLang="zh-CN" b="0" i="1" smtClean="0">
                          <a:latin typeface="Cambria Math" panose="02040503050406030204" pitchFamily="18" charset="0"/>
                        </a:rPr>
                        <m:t>𝐵</m:t>
                      </m:r>
                    </m:oMath>
                  </m:oMathPara>
                </a14:m>
                <a:endParaRPr lang="en-US" dirty="0"/>
              </a:p>
            </p:txBody>
          </p:sp>
        </mc:Choice>
        <mc:Fallback>
          <p:sp>
            <p:nvSpPr>
              <p:cNvPr id="357" name="TextBox 356"/>
              <p:cNvSpPr txBox="1">
                <a:spLocks noRot="1" noChangeAspect="1" noMove="1" noResize="1" noEditPoints="1" noAdjustHandles="1" noChangeArrowheads="1" noChangeShapeType="1" noTextEdit="1"/>
              </p:cNvSpPr>
              <p:nvPr/>
            </p:nvSpPr>
            <p:spPr>
              <a:xfrm>
                <a:off x="1908528" y="6129727"/>
                <a:ext cx="3789051" cy="351186"/>
              </a:xfrm>
              <a:prstGeom prst="rect">
                <a:avLst/>
              </a:prstGeom>
              <a:blipFill rotWithShape="1">
                <a:blip r:embed="rId2"/>
                <a:stretch>
                  <a:fillRect l="-667" r="-333" b="-28571"/>
                </a:stretch>
              </a:blipFill>
            </p:spPr>
            <p:txBody>
              <a:bodyPr/>
              <a:lstStyle/>
              <a:p>
                <a:r>
                  <a:rPr lang="en-US">
                    <a:noFill/>
                  </a:rPr>
                  <a:t> </a:t>
                </a:r>
                <a:endParaRPr lang="en-US">
                  <a:noFill/>
                </a:endParaRPr>
              </a:p>
            </p:txBody>
          </p:sp>
        </mc:Fallback>
      </mc:AlternateContent>
      <p:sp>
        <p:nvSpPr>
          <p:cNvPr id="358" name="TextBox 357"/>
          <p:cNvSpPr txBox="1"/>
          <p:nvPr/>
        </p:nvSpPr>
        <p:spPr>
          <a:xfrm>
            <a:off x="6423711" y="5883201"/>
            <a:ext cx="1569660" cy="369332"/>
          </a:xfrm>
          <a:prstGeom prst="rect">
            <a:avLst/>
          </a:prstGeom>
          <a:noFill/>
        </p:spPr>
        <p:txBody>
          <a:bodyPr wrap="none" rtlCol="0">
            <a:spAutoFit/>
          </a:bodyPr>
          <a:lstStyle/>
          <a:p>
            <a:r>
              <a:rPr lang="ja-JP" altLang="en-US"/>
              <a:t>功能</a:t>
            </a:r>
            <a:r>
              <a:rPr lang="zh-CN" altLang="en-US" dirty="0"/>
              <a:t>：</a:t>
            </a:r>
            <a:r>
              <a:rPr lang="ja-JP" altLang="en-US"/>
              <a:t>全减四</a:t>
            </a:r>
            <a:endParaRPr lang="en-US" dirty="0"/>
          </a:p>
        </p:txBody>
      </p:sp>
      <p:sp>
        <p:nvSpPr>
          <p:cNvPr id="360" name="TextBox 359"/>
          <p:cNvSpPr txBox="1"/>
          <p:nvPr/>
        </p:nvSpPr>
        <p:spPr>
          <a:xfrm>
            <a:off x="970156" y="814039"/>
            <a:ext cx="8283037" cy="369332"/>
          </a:xfrm>
          <a:prstGeom prst="rect">
            <a:avLst/>
          </a:prstGeom>
          <a:noFill/>
        </p:spPr>
        <p:txBody>
          <a:bodyPr wrap="none" rtlCol="0">
            <a:spAutoFit/>
          </a:bodyPr>
          <a:lstStyle/>
          <a:p>
            <a:r>
              <a:rPr lang="ja-JP" altLang="en-US"/>
              <a:t>四</a:t>
            </a:r>
            <a:r>
              <a:rPr lang="zh-CN" altLang="en-US" dirty="0"/>
              <a:t>、</a:t>
            </a:r>
            <a:r>
              <a:rPr lang="ja-JP" altLang="en-US"/>
              <a:t>分析如图所示电路</a:t>
            </a:r>
            <a:r>
              <a:rPr lang="zh-CN" altLang="en-US" dirty="0"/>
              <a:t>，</a:t>
            </a:r>
            <a:r>
              <a:rPr lang="ja-JP" altLang="en-US"/>
              <a:t>写出输出函数</a:t>
            </a:r>
            <a:r>
              <a:rPr lang="en-US" altLang="zh-CN" dirty="0"/>
              <a:t>F1</a:t>
            </a:r>
            <a:r>
              <a:rPr lang="zh-CN" altLang="en-US" dirty="0"/>
              <a:t>、</a:t>
            </a:r>
            <a:r>
              <a:rPr lang="en-US" altLang="zh-CN" dirty="0"/>
              <a:t>F2</a:t>
            </a:r>
            <a:r>
              <a:rPr lang="ja-JP" altLang="en-US"/>
              <a:t>的函数表达式</a:t>
            </a:r>
            <a:r>
              <a:rPr lang="zh-CN" altLang="en-US" dirty="0"/>
              <a:t>，</a:t>
            </a:r>
            <a:r>
              <a:rPr lang="ja-JP" altLang="en-US"/>
              <a:t>并说明电路功能</a:t>
            </a:r>
            <a:r>
              <a:rPr lang="zh-CN" altLang="en-US"/>
              <a:t>。</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3"/>
          <p:cNvSpPr txBox="1">
            <a:spLocks noChangeArrowheads="1"/>
          </p:cNvSpPr>
          <p:nvPr/>
        </p:nvSpPr>
        <p:spPr bwMode="auto">
          <a:xfrm>
            <a:off x="1606550" y="612775"/>
            <a:ext cx="8531225" cy="2216150"/>
          </a:xfrm>
          <a:prstGeom prst="rect">
            <a:avLst/>
          </a:prstGeom>
          <a:noFill/>
          <a:ln>
            <a:noFill/>
          </a:ln>
        </p:spPr>
        <p:txBody>
          <a:bodyPr wrap="none">
            <a:spAutoFit/>
          </a:bodyPr>
          <a:lstStyle/>
          <a:p>
            <a:pPr marR="0" defTabSz="457200">
              <a:buClrTx/>
              <a:buSzTx/>
              <a:buFontTx/>
              <a:defRPr/>
            </a:pPr>
            <a:r>
              <a:rPr kumimoji="0" lang="zh-CN" altLang="en-US" sz="2000" kern="1200" cap="none" spc="0" normalizeH="0" baseline="0" noProof="0" dirty="0">
                <a:latin typeface="Century Gothic" pitchFamily="34" charset="0"/>
                <a:ea typeface="+mn-ea"/>
                <a:cs typeface="+mn-cs"/>
              </a:rPr>
              <a:t>五、组合电路设计题</a:t>
            </a:r>
            <a:endParaRPr kumimoji="0" lang="en-US" altLang="zh-CN" sz="2000" kern="1200" cap="none" spc="0" normalizeH="0" baseline="0" noProof="0" dirty="0">
              <a:latin typeface="Century Gothic" pitchFamily="34" charset="0"/>
              <a:ea typeface="+mn-ea"/>
              <a:cs typeface="+mn-cs"/>
            </a:endParaRPr>
          </a:p>
          <a:p>
            <a:pPr marR="0" defTabSz="457200">
              <a:buClrTx/>
              <a:buSzTx/>
              <a:buFontTx/>
              <a:defRPr/>
            </a:pPr>
            <a:endParaRPr kumimoji="0" lang="en-US" altLang="zh-CN" sz="2000" kern="1200" cap="none" spc="0" normalizeH="0" baseline="0" noProof="0" dirty="0">
              <a:latin typeface="宋体" panose="02010600030101010101" pitchFamily="2" charset="-122"/>
              <a:ea typeface="+mn-ea"/>
              <a:cs typeface="+mn-cs"/>
            </a:endParaRPr>
          </a:p>
          <a:p>
            <a:pPr marR="0" defTabSz="457200">
              <a:buClrTx/>
              <a:buSzTx/>
              <a:buFontTx/>
              <a:defRPr/>
            </a:pPr>
            <a:r>
              <a:rPr kumimoji="0" lang="zh-CN" altLang="en-US" sz="2000" kern="1200" cap="none" spc="0" normalizeH="0" baseline="0" noProof="0" dirty="0">
                <a:latin typeface="Century Gothic" pitchFamily="34" charset="0"/>
                <a:ea typeface="+mn-ea"/>
                <a:cs typeface="+mn-cs"/>
              </a:rPr>
              <a:t>实现一个一位全加器，要求：</a:t>
            </a:r>
            <a:endParaRPr kumimoji="0" lang="en-US" altLang="zh-CN" sz="2000" kern="1200" cap="none" spc="0" normalizeH="0" baseline="0" noProof="0" dirty="0">
              <a:latin typeface="Century Gothic" pitchFamily="34" charset="0"/>
              <a:ea typeface="+mn-ea"/>
              <a:cs typeface="+mn-cs"/>
            </a:endParaRPr>
          </a:p>
          <a:p>
            <a:pPr marL="457200" marR="0" indent="-457200" defTabSz="457200">
              <a:buClrTx/>
              <a:buSzTx/>
              <a:buFontTx/>
              <a:buAutoNum type="arabicPeriod"/>
              <a:defRPr/>
            </a:pPr>
            <a:r>
              <a:rPr kumimoji="0" lang="zh-CN" altLang="en-US" sz="2000" kern="1200" cap="none" spc="0" normalizeH="0" baseline="0" noProof="0" dirty="0">
                <a:latin typeface="Century Gothic" pitchFamily="34" charset="0"/>
                <a:ea typeface="+mn-ea"/>
                <a:cs typeface="+mn-cs"/>
              </a:rPr>
              <a:t>列出真值表；</a:t>
            </a:r>
            <a:endParaRPr kumimoji="0" lang="en-US" altLang="zh-CN" sz="2000" kern="1200" cap="none" spc="0" normalizeH="0" baseline="0" noProof="0" dirty="0">
              <a:latin typeface="Century Gothic" pitchFamily="34" charset="0"/>
              <a:ea typeface="+mn-ea"/>
              <a:cs typeface="+mn-cs"/>
            </a:endParaRPr>
          </a:p>
          <a:p>
            <a:pPr marL="457200" marR="0" indent="-457200" defTabSz="457200">
              <a:buClrTx/>
              <a:buSzTx/>
              <a:buFontTx/>
              <a:buAutoNum type="arabicPeriod"/>
              <a:defRPr/>
            </a:pPr>
            <a:r>
              <a:rPr kumimoji="0" lang="zh-CN" altLang="en-US" sz="2000" kern="1200" cap="none" spc="0" normalizeH="0" baseline="0" noProof="0" dirty="0">
                <a:latin typeface="Century Gothic" pitchFamily="34" charset="0"/>
                <a:ea typeface="+mn-ea"/>
                <a:cs typeface="+mn-cs"/>
              </a:rPr>
              <a:t>用最简与非门实现，并画出电路图；</a:t>
            </a:r>
            <a:endParaRPr kumimoji="0" lang="en-US" altLang="zh-CN" sz="2000" kern="1200" cap="none" spc="0" normalizeH="0" baseline="0" noProof="0" dirty="0">
              <a:latin typeface="Century Gothic" pitchFamily="34" charset="0"/>
              <a:ea typeface="+mn-ea"/>
              <a:cs typeface="+mn-cs"/>
            </a:endParaRPr>
          </a:p>
          <a:p>
            <a:pPr marL="457200" marR="0" indent="-457200" defTabSz="457200">
              <a:buClrTx/>
              <a:buSzTx/>
              <a:buFontTx/>
              <a:buAutoNum type="arabicPeriod"/>
              <a:defRPr/>
            </a:pPr>
            <a:r>
              <a:rPr kumimoji="0" lang="zh-CN" altLang="en-US" sz="2000" kern="1200" cap="none" spc="0" normalizeH="0" baseline="0" noProof="0" dirty="0">
                <a:latin typeface="Century Gothic" pitchFamily="34" charset="0"/>
                <a:ea typeface="+mn-ea"/>
                <a:cs typeface="+mn-cs"/>
              </a:rPr>
              <a:t>用一片双四选一的数据选择器</a:t>
            </a:r>
            <a:r>
              <a:rPr kumimoji="0" lang="en-US" altLang="zh-CN" sz="2000" kern="1200" cap="none" spc="0" normalizeH="0" baseline="0" noProof="0" dirty="0">
                <a:latin typeface="Century Gothic" pitchFamily="34" charset="0"/>
                <a:ea typeface="+mn-ea"/>
                <a:cs typeface="+mn-cs"/>
              </a:rPr>
              <a:t>74LS153</a:t>
            </a:r>
            <a:r>
              <a:rPr kumimoji="0" lang="zh-CN" altLang="en-US" sz="2000" kern="1200" cap="none" spc="0" normalizeH="0" baseline="0" noProof="0" dirty="0">
                <a:latin typeface="Century Gothic" pitchFamily="34" charset="0"/>
                <a:ea typeface="+mn-ea"/>
                <a:cs typeface="+mn-cs"/>
              </a:rPr>
              <a:t>和门电路实现，并画出电路图；</a:t>
            </a:r>
            <a:endParaRPr kumimoji="0" lang="en-US" altLang="zh-CN" sz="2000" kern="1200" cap="none" spc="0" normalizeH="0" baseline="0" noProof="0" dirty="0">
              <a:latin typeface="Century Gothic" pitchFamily="34" charset="0"/>
              <a:ea typeface="+mn-ea"/>
              <a:cs typeface="+mn-cs"/>
            </a:endParaRPr>
          </a:p>
          <a:p>
            <a:pPr marR="0" defTabSz="457200">
              <a:buClrTx/>
              <a:buSzTx/>
              <a:buFontTx/>
              <a:defRPr/>
            </a:pPr>
            <a:endParaRPr kumimoji="0" lang="zh-CN" altLang="en-US" kern="1200" cap="none" spc="0" normalizeH="0" baseline="0" noProof="0" dirty="0">
              <a:latin typeface="Century Gothic" pitchFamily="34" charset="0"/>
              <a:ea typeface="+mn-ea"/>
              <a:cs typeface="+mn-cs"/>
            </a:endParaRPr>
          </a:p>
        </p:txBody>
      </p:sp>
      <p:pic>
        <p:nvPicPr>
          <p:cNvPr id="15363" name="图片 2"/>
          <p:cNvPicPr>
            <a:picLocks noChangeAspect="1"/>
          </p:cNvPicPr>
          <p:nvPr/>
        </p:nvPicPr>
        <p:blipFill>
          <a:blip r:embed="rId1"/>
          <a:stretch>
            <a:fillRect/>
          </a:stretch>
        </p:blipFill>
        <p:spPr>
          <a:xfrm>
            <a:off x="3519488" y="2881313"/>
            <a:ext cx="4705350" cy="2346325"/>
          </a:xfrm>
          <a:prstGeom prst="rect">
            <a:avLst/>
          </a:prstGeom>
          <a:noFill/>
          <a:ln w="9525">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charRg st="0" end="10"/>
                                            </p:txEl>
                                          </p:spTgt>
                                        </p:tgtEl>
                                        <p:attrNameLst>
                                          <p:attrName>style.visibility</p:attrName>
                                        </p:attrNameLst>
                                      </p:cBhvr>
                                      <p:to>
                                        <p:strVal val="visible"/>
                                      </p:to>
                                    </p:set>
                                    <p:anim calcmode="lin" valueType="num">
                                      <p:cBhvr additive="base">
                                        <p:cTn id="7" dur="500" fill="hold"/>
                                        <p:tgtEl>
                                          <p:spTgt spid="4">
                                            <p:txEl>
                                              <p:charRg st="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charRg st="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5788" y="488950"/>
            <a:ext cx="4206875" cy="830263"/>
          </a:xfrm>
          <a:prstGeom prst="rect">
            <a:avLst/>
          </a:prstGeom>
          <a:noFill/>
        </p:spPr>
        <p:txBody>
          <a:bodyPr wrap="none">
            <a:spAutoFit/>
          </a:bodyPr>
          <a:lstStyle/>
          <a:p>
            <a:pPr marR="0" defTabSz="457200">
              <a:buClrTx/>
              <a:buSzTx/>
              <a:buFontTx/>
              <a:defRPr/>
            </a:pPr>
            <a:r>
              <a:rPr kumimoji="0" lang="zh-CN" altLang="en-US" sz="2400" b="1" kern="1200" cap="none" spc="0" normalizeH="0" baseline="0" noProof="0" dirty="0">
                <a:latin typeface="Century Gothic" pitchFamily="34" charset="0"/>
                <a:ea typeface="+mn-ea"/>
                <a:cs typeface="+mn-cs"/>
              </a:rPr>
              <a:t>实现一个一位全加器，要求：</a:t>
            </a:r>
            <a:endParaRPr kumimoji="0" lang="en-US" altLang="zh-CN" sz="2400" b="1" kern="1200" cap="none" spc="0" normalizeH="0" baseline="0" noProof="0" dirty="0">
              <a:latin typeface="Century Gothic" pitchFamily="34" charset="0"/>
              <a:ea typeface="+mn-ea"/>
              <a:cs typeface="+mn-cs"/>
            </a:endParaRPr>
          </a:p>
          <a:p>
            <a:pPr marL="457200" marR="0" indent="-457200" defTabSz="457200">
              <a:buClrTx/>
              <a:buSzTx/>
              <a:buFontTx/>
              <a:buAutoNum type="arabicPeriod"/>
              <a:defRPr/>
            </a:pPr>
            <a:r>
              <a:rPr kumimoji="0" lang="zh-CN" altLang="en-US" sz="2400" b="1" kern="1200" cap="none" spc="0" normalizeH="0" baseline="0" noProof="0" dirty="0">
                <a:latin typeface="Century Gothic" pitchFamily="34" charset="0"/>
                <a:ea typeface="+mn-ea"/>
                <a:cs typeface="+mn-cs"/>
              </a:rPr>
              <a:t>列出真值表；</a:t>
            </a:r>
            <a:endParaRPr kumimoji="0" lang="en-US" altLang="zh-CN" sz="2400" b="1" kern="1200" cap="none" spc="0" normalizeH="0" baseline="0" noProof="0" dirty="0">
              <a:latin typeface="Century Gothic" pitchFamily="34" charset="0"/>
              <a:ea typeface="+mn-ea"/>
              <a:cs typeface="+mn-cs"/>
            </a:endParaRPr>
          </a:p>
        </p:txBody>
      </p:sp>
      <p:pic>
        <p:nvPicPr>
          <p:cNvPr id="16387" name="图片 3"/>
          <p:cNvPicPr>
            <a:picLocks noChangeAspect="1"/>
          </p:cNvPicPr>
          <p:nvPr/>
        </p:nvPicPr>
        <p:blipFill>
          <a:blip r:embed="rId1"/>
          <a:stretch>
            <a:fillRect/>
          </a:stretch>
        </p:blipFill>
        <p:spPr>
          <a:xfrm>
            <a:off x="1019175" y="1319213"/>
            <a:ext cx="7545388" cy="731837"/>
          </a:xfrm>
          <a:prstGeom prst="rect">
            <a:avLst/>
          </a:prstGeom>
          <a:noFill/>
          <a:ln w="9525">
            <a:noFill/>
          </a:ln>
        </p:spPr>
      </p:pic>
      <p:pic>
        <p:nvPicPr>
          <p:cNvPr id="16388" name="图片 2"/>
          <p:cNvPicPr>
            <a:picLocks noChangeAspect="1"/>
          </p:cNvPicPr>
          <p:nvPr/>
        </p:nvPicPr>
        <p:blipFill>
          <a:blip r:embed="rId2"/>
          <a:stretch>
            <a:fillRect/>
          </a:stretch>
        </p:blipFill>
        <p:spPr>
          <a:xfrm>
            <a:off x="4391025" y="2039938"/>
            <a:ext cx="3409950" cy="4329112"/>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1"/>
          <p:cNvSpPr txBox="1"/>
          <p:nvPr/>
        </p:nvSpPr>
        <p:spPr>
          <a:xfrm>
            <a:off x="585788" y="488950"/>
            <a:ext cx="5448300" cy="8302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sz="2400" b="1" dirty="0">
                <a:solidFill>
                  <a:schemeClr val="tx1"/>
                </a:solidFill>
                <a:ea typeface="宋体" panose="02010600030101010101" pitchFamily="2" charset="-122"/>
              </a:rPr>
              <a:t>实现一个一位全加器，要求：</a:t>
            </a:r>
            <a:endParaRPr lang="en-US" altLang="zh-CN" sz="2400" b="1" dirty="0">
              <a:solidFill>
                <a:schemeClr val="tx1"/>
              </a:solidFill>
              <a:ea typeface="宋体" panose="02010600030101010101" pitchFamily="2" charset="-122"/>
            </a:endParaRPr>
          </a:p>
          <a:p>
            <a:pPr marL="0" lvl="0" indent="0">
              <a:spcBef>
                <a:spcPct val="0"/>
              </a:spcBef>
              <a:buClrTx/>
              <a:buSzTx/>
              <a:buFontTx/>
              <a:buNone/>
            </a:pPr>
            <a:r>
              <a:rPr lang="en-US" altLang="zh-CN" sz="2400" b="1" dirty="0">
                <a:solidFill>
                  <a:schemeClr val="tx1"/>
                </a:solidFill>
                <a:ea typeface="宋体" panose="02010600030101010101" pitchFamily="2" charset="-122"/>
              </a:rPr>
              <a:t>2. </a:t>
            </a:r>
            <a:r>
              <a:rPr lang="zh-CN" altLang="en-US" sz="2400" b="1" dirty="0">
                <a:solidFill>
                  <a:schemeClr val="tx1"/>
                </a:solidFill>
                <a:ea typeface="宋体" panose="02010600030101010101" pitchFamily="2" charset="-122"/>
              </a:rPr>
              <a:t>用最简与非门实现，并画出电路图；</a:t>
            </a:r>
            <a:endParaRPr lang="en-US" altLang="zh-CN" sz="2400" b="1" dirty="0">
              <a:solidFill>
                <a:schemeClr val="tx1"/>
              </a:solidFill>
              <a:ea typeface="宋体" panose="02010600030101010101" pitchFamily="2" charset="-122"/>
            </a:endParaRPr>
          </a:p>
        </p:txBody>
      </p:sp>
      <p:pic>
        <p:nvPicPr>
          <p:cNvPr id="17411" name="图片 3"/>
          <p:cNvPicPr>
            <a:picLocks noChangeAspect="1"/>
          </p:cNvPicPr>
          <p:nvPr/>
        </p:nvPicPr>
        <p:blipFill>
          <a:blip r:embed="rId1"/>
          <a:stretch>
            <a:fillRect/>
          </a:stretch>
        </p:blipFill>
        <p:spPr>
          <a:xfrm>
            <a:off x="1019175" y="1319213"/>
            <a:ext cx="7545388" cy="731837"/>
          </a:xfrm>
          <a:prstGeom prst="rect">
            <a:avLst/>
          </a:prstGeom>
          <a:noFill/>
          <a:ln w="9525">
            <a:noFill/>
          </a:ln>
        </p:spPr>
      </p:pic>
      <p:pic>
        <p:nvPicPr>
          <p:cNvPr id="17412" name="图片 5"/>
          <p:cNvPicPr>
            <a:picLocks noChangeAspect="1"/>
          </p:cNvPicPr>
          <p:nvPr/>
        </p:nvPicPr>
        <p:blipFill>
          <a:blip r:embed="rId2"/>
          <a:stretch>
            <a:fillRect/>
          </a:stretch>
        </p:blipFill>
        <p:spPr>
          <a:xfrm>
            <a:off x="1019175" y="2051050"/>
            <a:ext cx="5670550" cy="1303338"/>
          </a:xfrm>
          <a:prstGeom prst="rect">
            <a:avLst/>
          </a:prstGeom>
          <a:noFill/>
          <a:ln w="9525">
            <a:noFill/>
          </a:ln>
        </p:spPr>
      </p:pic>
      <p:pic>
        <p:nvPicPr>
          <p:cNvPr id="17413" name="图片 4"/>
          <p:cNvPicPr>
            <a:picLocks noChangeAspect="1"/>
          </p:cNvPicPr>
          <p:nvPr/>
        </p:nvPicPr>
        <p:blipFill>
          <a:blip r:embed="rId3"/>
          <a:stretch>
            <a:fillRect/>
          </a:stretch>
        </p:blipFill>
        <p:spPr>
          <a:xfrm>
            <a:off x="6781800" y="1781175"/>
            <a:ext cx="4083050" cy="4157663"/>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文本框 1"/>
          <p:cNvSpPr txBox="1"/>
          <p:nvPr/>
        </p:nvSpPr>
        <p:spPr>
          <a:xfrm>
            <a:off x="585788" y="488950"/>
            <a:ext cx="9980612" cy="958850"/>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a:spcBef>
                <a:spcPct val="0"/>
              </a:spcBef>
              <a:buClrTx/>
              <a:buSzTx/>
              <a:buFontTx/>
              <a:buNone/>
            </a:pPr>
            <a:r>
              <a:rPr lang="zh-CN" altLang="en-US" sz="2400" b="1" dirty="0">
                <a:solidFill>
                  <a:schemeClr val="tx1"/>
                </a:solidFill>
                <a:ea typeface="宋体" panose="02010600030101010101" pitchFamily="2" charset="-122"/>
              </a:rPr>
              <a:t>实现一个一位全加器，要求：</a:t>
            </a:r>
            <a:endParaRPr lang="en-US" altLang="zh-CN" sz="2400" b="1" dirty="0">
              <a:solidFill>
                <a:schemeClr val="tx1"/>
              </a:solidFill>
              <a:ea typeface="宋体" panose="02010600030101010101" pitchFamily="2" charset="-122"/>
            </a:endParaRPr>
          </a:p>
          <a:p>
            <a:pPr marL="0" lvl="0" indent="0">
              <a:buNone/>
            </a:pPr>
            <a:r>
              <a:rPr lang="en-US" altLang="zh-CN" sz="2400" b="1" dirty="0">
                <a:ea typeface="宋体" panose="02010600030101010101" pitchFamily="2" charset="-122"/>
              </a:rPr>
              <a:t>3. </a:t>
            </a:r>
            <a:r>
              <a:rPr lang="zh-CN" altLang="en-US" sz="2400" b="1" dirty="0">
                <a:ea typeface="宋体" panose="02010600030101010101" pitchFamily="2" charset="-122"/>
              </a:rPr>
              <a:t>用一片双四选一的数据选择器</a:t>
            </a:r>
            <a:r>
              <a:rPr lang="en-US" altLang="zh-CN" sz="2400" b="1" dirty="0">
                <a:ea typeface="宋体" panose="02010600030101010101" pitchFamily="2" charset="-122"/>
              </a:rPr>
              <a:t>74LS153</a:t>
            </a:r>
            <a:r>
              <a:rPr lang="zh-CN" altLang="en-US" sz="2400" b="1" dirty="0">
                <a:ea typeface="宋体" panose="02010600030101010101" pitchFamily="2" charset="-122"/>
              </a:rPr>
              <a:t>和门电路实现，并画出电路图；</a:t>
            </a:r>
            <a:endParaRPr lang="en-US" altLang="zh-CN" sz="2400" b="1" dirty="0">
              <a:ea typeface="宋体" panose="02010600030101010101" pitchFamily="2" charset="-122"/>
            </a:endParaRPr>
          </a:p>
        </p:txBody>
      </p:sp>
      <p:pic>
        <p:nvPicPr>
          <p:cNvPr id="18435" name="图片 6"/>
          <p:cNvPicPr>
            <a:picLocks noChangeAspect="1"/>
          </p:cNvPicPr>
          <p:nvPr/>
        </p:nvPicPr>
        <p:blipFill>
          <a:blip r:embed="rId1"/>
          <a:stretch>
            <a:fillRect/>
          </a:stretch>
        </p:blipFill>
        <p:spPr>
          <a:xfrm>
            <a:off x="874713" y="1447800"/>
            <a:ext cx="3411537" cy="4329113"/>
          </a:xfrm>
          <a:prstGeom prst="rect">
            <a:avLst/>
          </a:prstGeom>
          <a:noFill/>
          <a:ln w="9525">
            <a:noFill/>
          </a:ln>
        </p:spPr>
      </p:pic>
      <p:pic>
        <p:nvPicPr>
          <p:cNvPr id="18436" name="图片 4"/>
          <p:cNvPicPr>
            <a:picLocks noChangeAspect="1"/>
          </p:cNvPicPr>
          <p:nvPr/>
        </p:nvPicPr>
        <p:blipFill>
          <a:blip r:embed="rId2"/>
          <a:stretch>
            <a:fillRect/>
          </a:stretch>
        </p:blipFill>
        <p:spPr>
          <a:xfrm>
            <a:off x="5576888" y="1554163"/>
            <a:ext cx="4784725" cy="42227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文本框 3"/>
          <p:cNvSpPr txBox="1"/>
          <p:nvPr/>
        </p:nvSpPr>
        <p:spPr>
          <a:xfrm>
            <a:off x="625475" y="461963"/>
            <a:ext cx="1416050" cy="460375"/>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ea typeface="宋体" panose="02010600030101010101" pitchFamily="2" charset="-122"/>
              </a:rPr>
              <a:t>填空题：</a:t>
            </a:r>
            <a:endParaRPr lang="zh-CN" altLang="en-US" sz="2400" dirty="0">
              <a:solidFill>
                <a:schemeClr val="tx1"/>
              </a:solidFill>
              <a:ea typeface="宋体" panose="02010600030101010101" pitchFamily="2" charset="-122"/>
            </a:endParaRPr>
          </a:p>
        </p:txBody>
      </p:sp>
      <p:sp>
        <p:nvSpPr>
          <p:cNvPr id="24579" name="文本框 4"/>
          <p:cNvSpPr txBox="1"/>
          <p:nvPr/>
        </p:nvSpPr>
        <p:spPr>
          <a:xfrm>
            <a:off x="831850" y="1557338"/>
            <a:ext cx="5872163" cy="461962"/>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ea typeface="宋体" panose="02010600030101010101" pitchFamily="2" charset="-122"/>
              </a:rPr>
              <a:t>7.</a:t>
            </a:r>
            <a:r>
              <a:rPr lang="zh-CN" altLang="en-US" sz="2400" dirty="0">
                <a:solidFill>
                  <a:schemeClr val="tx1"/>
                </a:solidFill>
                <a:ea typeface="宋体" panose="02010600030101010101" pitchFamily="2" charset="-122"/>
              </a:rPr>
              <a:t>十进制数</a:t>
            </a:r>
            <a:r>
              <a:rPr lang="en-US" altLang="zh-CN" sz="2400" dirty="0">
                <a:solidFill>
                  <a:schemeClr val="tx1"/>
                </a:solidFill>
                <a:ea typeface="宋体" panose="02010600030101010101" pitchFamily="2" charset="-122"/>
              </a:rPr>
              <a:t>45</a:t>
            </a:r>
            <a:r>
              <a:rPr lang="zh-CN" altLang="en-US" sz="2400" dirty="0">
                <a:solidFill>
                  <a:schemeClr val="tx1"/>
                </a:solidFill>
                <a:ea typeface="宋体" panose="02010600030101010101" pitchFamily="2" charset="-122"/>
              </a:rPr>
              <a:t>用</a:t>
            </a:r>
            <a:r>
              <a:rPr lang="en-US" altLang="zh-CN" sz="2400" dirty="0">
                <a:solidFill>
                  <a:schemeClr val="tx1"/>
                </a:solidFill>
                <a:ea typeface="宋体" panose="02010600030101010101" pitchFamily="2" charset="-122"/>
              </a:rPr>
              <a:t>8421BCD</a:t>
            </a:r>
            <a:r>
              <a:rPr lang="zh-CN" altLang="en-US" sz="2400" dirty="0">
                <a:solidFill>
                  <a:schemeClr val="tx1"/>
                </a:solidFill>
                <a:ea typeface="宋体" panose="02010600030101010101" pitchFamily="2" charset="-122"/>
              </a:rPr>
              <a:t>码表示为</a:t>
            </a:r>
            <a:r>
              <a:rPr lang="zh-CN" altLang="en-US" sz="2400" u="sng" dirty="0">
                <a:solidFill>
                  <a:schemeClr val="tx1"/>
                </a:solidFill>
                <a:ea typeface="宋体" panose="02010600030101010101" pitchFamily="2" charset="-122"/>
              </a:rPr>
              <a:t>        </a:t>
            </a:r>
            <a:r>
              <a:rPr lang="zh-CN" altLang="en-US" sz="2400" dirty="0">
                <a:solidFill>
                  <a:schemeClr val="tx1"/>
                </a:solidFill>
                <a:ea typeface="宋体" panose="02010600030101010101" pitchFamily="2" charset="-122"/>
              </a:rPr>
              <a:t>。</a:t>
            </a:r>
            <a:endParaRPr lang="zh-CN" altLang="en-US" sz="2400" dirty="0">
              <a:solidFill>
                <a:schemeClr val="tx1"/>
              </a:solidFill>
              <a:ea typeface="宋体" panose="02010600030101010101" pitchFamily="2" charset="-122"/>
            </a:endParaRPr>
          </a:p>
        </p:txBody>
      </p:sp>
      <p:sp>
        <p:nvSpPr>
          <p:cNvPr id="24580" name="文本框 6"/>
          <p:cNvSpPr txBox="1"/>
          <p:nvPr/>
        </p:nvSpPr>
        <p:spPr>
          <a:xfrm>
            <a:off x="831850" y="2419350"/>
            <a:ext cx="10802938" cy="830263"/>
          </a:xfrm>
          <a:prstGeom prst="rect">
            <a:avLst/>
          </a:prstGeom>
          <a:noFill/>
          <a:ln w="9525">
            <a:noFill/>
          </a:ln>
        </p:spPr>
        <p:txBody>
          <a:bodyPr wrap="none">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解析：把一个十进制数转换为</a:t>
            </a:r>
            <a:r>
              <a:rPr lang="en-US" altLang="zh-CN" sz="2400" dirty="0">
                <a:solidFill>
                  <a:schemeClr val="tx1"/>
                </a:solidFill>
                <a:latin typeface="宋体" panose="02010600030101010101" pitchFamily="2" charset="-122"/>
                <a:ea typeface="宋体" panose="02010600030101010101" pitchFamily="2" charset="-122"/>
              </a:rPr>
              <a:t>8421BCD</a:t>
            </a:r>
            <a:r>
              <a:rPr lang="zh-CN" altLang="en-US" sz="2400" dirty="0">
                <a:solidFill>
                  <a:schemeClr val="tx1"/>
                </a:solidFill>
                <a:latin typeface="宋体" panose="02010600030101010101" pitchFamily="2" charset="-122"/>
                <a:ea typeface="宋体" panose="02010600030101010101" pitchFamily="2" charset="-122"/>
              </a:rPr>
              <a:t>码，对十进制的每一位单独进行。即分别</a:t>
            </a:r>
            <a:endParaRPr lang="en-US" altLang="zh-CN" sz="2400" dirty="0">
              <a:solidFill>
                <a:schemeClr val="tx1"/>
              </a:solidFill>
              <a:latin typeface="宋体" panose="02010600030101010101" pitchFamily="2" charset="-122"/>
              <a:ea typeface="宋体" panose="02010600030101010101" pitchFamily="2" charset="-122"/>
            </a:endParaRPr>
          </a:p>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将</a:t>
            </a:r>
            <a:r>
              <a:rPr lang="en-US" altLang="zh-CN" sz="2400" dirty="0">
                <a:solidFill>
                  <a:schemeClr val="tx1"/>
                </a:solidFill>
                <a:latin typeface="宋体" panose="02010600030101010101" pitchFamily="2" charset="-122"/>
                <a:ea typeface="宋体" panose="02010600030101010101" pitchFamily="2" charset="-122"/>
              </a:rPr>
              <a:t>4</a:t>
            </a:r>
            <a:r>
              <a:rPr lang="zh-CN" altLang="en-US" sz="2400" dirty="0">
                <a:solidFill>
                  <a:schemeClr val="tx1"/>
                </a:solidFill>
                <a:latin typeface="宋体" panose="02010600030101010101" pitchFamily="2" charset="-122"/>
                <a:ea typeface="宋体" panose="02010600030101010101" pitchFamily="2" charset="-122"/>
              </a:rPr>
              <a:t>和</a:t>
            </a:r>
            <a:r>
              <a:rPr lang="en-US" altLang="zh-CN" sz="2400" dirty="0">
                <a:solidFill>
                  <a:schemeClr val="tx1"/>
                </a:solidFill>
                <a:latin typeface="宋体" panose="02010600030101010101" pitchFamily="2" charset="-122"/>
                <a:ea typeface="宋体" panose="02010600030101010101" pitchFamily="2" charset="-122"/>
              </a:rPr>
              <a:t>5</a:t>
            </a:r>
            <a:r>
              <a:rPr lang="zh-CN" altLang="en-US" sz="2400" dirty="0">
                <a:solidFill>
                  <a:schemeClr val="tx1"/>
                </a:solidFill>
                <a:latin typeface="宋体" panose="02010600030101010101" pitchFamily="2" charset="-122"/>
                <a:ea typeface="宋体" panose="02010600030101010101" pitchFamily="2" charset="-122"/>
              </a:rPr>
              <a:t>转换成相应的</a:t>
            </a:r>
            <a:r>
              <a:rPr lang="en-US" altLang="zh-CN" sz="2400" dirty="0">
                <a:solidFill>
                  <a:schemeClr val="tx1"/>
                </a:solidFill>
                <a:latin typeface="宋体" panose="02010600030101010101" pitchFamily="2" charset="-122"/>
                <a:ea typeface="宋体" panose="02010600030101010101" pitchFamily="2" charset="-122"/>
              </a:rPr>
              <a:t>8421</a:t>
            </a:r>
            <a:r>
              <a:rPr lang="zh-CN" altLang="en-US" sz="2400" dirty="0">
                <a:solidFill>
                  <a:schemeClr val="tx1"/>
                </a:solidFill>
                <a:latin typeface="宋体" panose="02010600030101010101" pitchFamily="2" charset="-122"/>
                <a:ea typeface="宋体" panose="02010600030101010101" pitchFamily="2" charset="-122"/>
              </a:rPr>
              <a:t>码即可。</a:t>
            </a:r>
            <a:r>
              <a:rPr lang="en-US" altLang="zh-CN" sz="2400" dirty="0">
                <a:solidFill>
                  <a:schemeClr val="tx1"/>
                </a:solidFill>
                <a:latin typeface="宋体" panose="02010600030101010101" pitchFamily="2" charset="-122"/>
                <a:ea typeface="宋体" panose="02010600030101010101" pitchFamily="2" charset="-122"/>
              </a:rPr>
              <a:t>4</a:t>
            </a:r>
            <a:r>
              <a:rPr lang="zh-CN" altLang="en-US" sz="2400" dirty="0">
                <a:solidFill>
                  <a:schemeClr val="tx1"/>
                </a:solidFill>
                <a:latin typeface="宋体" panose="02010600030101010101" pitchFamily="2" charset="-122"/>
                <a:ea typeface="宋体" panose="02010600030101010101" pitchFamily="2" charset="-122"/>
              </a:rPr>
              <a:t>转化为</a:t>
            </a:r>
            <a:r>
              <a:rPr lang="en-US" altLang="zh-CN" sz="2400" dirty="0">
                <a:solidFill>
                  <a:schemeClr val="tx1"/>
                </a:solidFill>
                <a:latin typeface="宋体" panose="02010600030101010101" pitchFamily="2" charset="-122"/>
                <a:ea typeface="宋体" panose="02010600030101010101" pitchFamily="2" charset="-122"/>
              </a:rPr>
              <a:t>0100,5</a:t>
            </a:r>
            <a:r>
              <a:rPr lang="zh-CN" altLang="en-US" sz="2400" dirty="0">
                <a:solidFill>
                  <a:schemeClr val="tx1"/>
                </a:solidFill>
                <a:latin typeface="宋体" panose="02010600030101010101" pitchFamily="2" charset="-122"/>
                <a:ea typeface="宋体" panose="02010600030101010101" pitchFamily="2" charset="-122"/>
              </a:rPr>
              <a:t>转换为</a:t>
            </a:r>
            <a:r>
              <a:rPr lang="en-US" altLang="zh-CN" sz="2400" dirty="0">
                <a:solidFill>
                  <a:schemeClr val="tx1"/>
                </a:solidFill>
                <a:latin typeface="宋体" panose="02010600030101010101" pitchFamily="2" charset="-122"/>
                <a:ea typeface="宋体" panose="02010600030101010101" pitchFamily="2" charset="-122"/>
              </a:rPr>
              <a:t>0101.</a:t>
            </a:r>
            <a:endParaRPr lang="en-US" altLang="zh-CN" sz="2400" dirty="0">
              <a:solidFill>
                <a:schemeClr val="tx1"/>
              </a:solidFill>
              <a:latin typeface="宋体" panose="02010600030101010101" pitchFamily="2" charset="-122"/>
              <a:ea typeface="宋体" panose="02010600030101010101" pitchFamily="2" charset="-122"/>
            </a:endParaRPr>
          </a:p>
        </p:txBody>
      </p:sp>
      <p:sp>
        <p:nvSpPr>
          <p:cNvPr id="24581" name="文本框 1"/>
          <p:cNvSpPr txBox="1"/>
          <p:nvPr/>
        </p:nvSpPr>
        <p:spPr>
          <a:xfrm>
            <a:off x="914400" y="3951288"/>
            <a:ext cx="5673725" cy="460375"/>
          </a:xfrm>
          <a:prstGeom prst="rect">
            <a:avLst/>
          </a:prstGeom>
          <a:noFill/>
          <a:ln w="9525">
            <a:noFill/>
          </a:ln>
        </p:spPr>
        <p:txBody>
          <a:bodyPr>
            <a:spAutoFit/>
          </a:bodyPr>
          <a:lst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stStyle>
          <a:p>
            <a:pPr marL="0" lvl="0" indent="0" eaLnBrk="1" hangingPunct="1">
              <a:spcBef>
                <a:spcPct val="0"/>
              </a:spcBef>
              <a:buClrTx/>
              <a:buSzTx/>
              <a:buFontTx/>
              <a:buNone/>
            </a:pPr>
            <a:r>
              <a:rPr lang="zh-CN" altLang="en-US" sz="2400" dirty="0">
                <a:solidFill>
                  <a:schemeClr val="tx1"/>
                </a:solidFill>
                <a:latin typeface="宋体" panose="02010600030101010101" pitchFamily="2" charset="-122"/>
                <a:ea typeface="宋体" panose="02010600030101010101" pitchFamily="2" charset="-122"/>
              </a:rPr>
              <a:t>答案：</a:t>
            </a:r>
            <a:r>
              <a:rPr lang="en-US" altLang="zh-CN" sz="2400" dirty="0">
                <a:solidFill>
                  <a:schemeClr val="tx1"/>
                </a:solidFill>
                <a:latin typeface="宋体" panose="02010600030101010101" pitchFamily="2" charset="-122"/>
                <a:ea typeface="宋体" panose="02010600030101010101" pitchFamily="2" charset="-122"/>
              </a:rPr>
              <a:t>0100 0101</a:t>
            </a:r>
            <a:endParaRPr lang="zh-CN" altLang="en-US" sz="24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离子会议室">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8143</Words>
  <Application>WPS 演示</Application>
  <PresentationFormat>宽屏</PresentationFormat>
  <Paragraphs>852</Paragraphs>
  <Slides>87</Slides>
  <Notes>0</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26</vt:i4>
      </vt:variant>
      <vt:variant>
        <vt:lpstr>幻灯片标题</vt:lpstr>
      </vt:variant>
      <vt:variant>
        <vt:i4>87</vt:i4>
      </vt:variant>
    </vt:vector>
  </HeadingPairs>
  <TitlesOfParts>
    <vt:vector size="135" baseType="lpstr">
      <vt:lpstr>Arial</vt:lpstr>
      <vt:lpstr>宋体</vt:lpstr>
      <vt:lpstr>Wingdings</vt:lpstr>
      <vt:lpstr>Century Gothic</vt:lpstr>
      <vt:lpstr>Segoe Print</vt:lpstr>
      <vt:lpstr>Wingdings 3</vt:lpstr>
      <vt:lpstr>Symbol</vt:lpstr>
      <vt:lpstr>等线</vt:lpstr>
      <vt:lpstr>微软雅黑</vt:lpstr>
      <vt:lpstr>Arial Unicode MS</vt:lpstr>
      <vt:lpstr>Calibri</vt:lpstr>
      <vt:lpstr>Times New Roman</vt:lpstr>
      <vt:lpstr>Times</vt:lpstr>
      <vt:lpstr>Symbol</vt:lpstr>
      <vt:lpstr>楷体_GB2312</vt:lpstr>
      <vt:lpstr>新宋体</vt:lpstr>
      <vt:lpstr>Book Antiqua</vt:lpstr>
      <vt:lpstr>Century Gothic</vt:lpstr>
      <vt:lpstr>PingFang SC</vt:lpstr>
      <vt:lpstr>メイリオ</vt:lpstr>
      <vt:lpstr>离子会议室</vt:lpstr>
      <vt:lpstr>1_离子会议室</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数字逻辑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数字逻辑</dc:title>
  <dc:creator>lenovo</dc:creator>
  <cp:lastModifiedBy>王铭梓</cp:lastModifiedBy>
  <cp:revision>130</cp:revision>
  <dcterms:created xsi:type="dcterms:W3CDTF">2015-11-30T15:10:03Z</dcterms:created>
  <dcterms:modified xsi:type="dcterms:W3CDTF">2019-11-13T12:45:46Z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